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85E5A-AF09-4D51-932B-0A6EE591A67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B6F84-8D8E-471B-8B02-5C056DD7E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84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%3A%2F%2Fmehanizacija.ftn.uns.ac.rs%2Fwp-content%2Fuploads%2F2017%2F07%2FPart-12.pdf&amp;psig=AOvVaw0GU5_9Q23kzMZ7PTJBvi1R&amp;ust=1608330761936000&amp;source=images&amp;cd=vfe&amp;ved=0CAIQjRxqFwoTCMDAhJeJ1u0CFQAAAAAdAAAAABA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rocket-launch-rocket-space-shuttle-67649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commons.wikimedia.org%2Fwiki%2FFile%3AWaymo_self-driving_car_front_view.gk.jpg&amp;psig=AOvVaw06CzVVnkgb9oPzi2OuCIpI&amp;ust=1608330255615000&amp;source=images&amp;cd=vfe&amp;ved=0CAIQjRxqFwoTCKCQy6OH1u0CFQAAAAAdAAAAABA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theverge.com%2F2020%2F3%2F4%2F21165014%2Fwaymo-fifth-generation-self-driving-radar-camera-lidar-jaguar-ipace&amp;psig=AOvVaw1iKk7iu1pfGiwHJ9Lo9PqS&amp;ust=1608330410265000&amp;source=images&amp;cd=vfe&amp;ved=0CAIQjRxqFwoTCLCMqe-H1u0CFQAAAAAdAAAAABAJ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Image 1 : original screenshot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Image 2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https://www.google.com/url?sa=i&amp;url=http%3A%2F%2Fmehanizacija.ftn.uns.ac.rs%2Fwp-content%2Fuploads%2F2017%2F07%2FPart-12.pdf&amp;psig=AOvVaw0GU5_9Q23kzMZ7PTJBvi1R&amp;ust=1608330761936000&amp;source=images&amp;cd=vfe&amp;ved=0CAIQjRxqFwoTCMDAhJeJ1u0CFQAAAAAdAAAAABAE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Instructions : create an image of the car and show the red boxes pointing to the engine, transmission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Instructions : create an image of the car and show the green boxes pointing to the steering, brakes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Instructions : create an image of the car and show the purple boxes pointing to the mirrors, headlight and doors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Image 3 : car with speed 25mph. Image to be created should be a car with a vehicle speed on top.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 : the arrow for F force should be going the other side.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Image 1 : need a rocket image to show unstability to match other examples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Image source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https://pixabay.com/photos/rocket-launch-rocket-space-shuttle-67649/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Image 2 -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https://www.google.com/url?sa=i&amp;url=https%3A%2F%2Fcommons.wikimedia.org%2Fwiki%2FFile%3AWaymo_self-driving_car_front_view.gk.jpg&amp;psig=AOvVaw06CzVVnkgb9oPzi2OuCIpI&amp;ust=1608330255615000&amp;source=images&amp;cd=vfe&amp;ved=0CAIQjRxqFwoTCKCQy6OH1u0CFQAAAAAdAAAAABAD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6" name="Google Shape;566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0" name="Google Shape;620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7" name="Google Shape;637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9" name="Google Shape;659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Source- Pixabay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A: image 1 :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www.google.com/url?sa=i&amp;url=https%3A%2F%2Fwww.theverge.com%2F2020%2F3%2F4%2F21165014%2Fwaymo-fifth-generation-self-driving-radar-camera-lidar-jaguar-ipace&amp;psig=AOvVaw1iKk7iu1pfGiwHJ9Lo9PqS&amp;ust=1608330410265000&amp;source=images&amp;cd=vfe&amp;ved=0CAIQjRxqFwoTCLCMqe-H1u0CFQAAAAAdAAAAABAJ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Image 2 : original from instructor’s simulink model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848FE-DE78-43B3-BB2B-5C01644F4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CC1A1-0323-4C34-A46B-A27C45026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FEF25-51FC-4E89-8A19-BD998179A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D8961-B9C1-4695-BE02-F157278526EE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2580E-7103-4A4A-BC6D-1956327BB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5D393-70E2-4C59-A826-DDA7C1D12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0B9E6-5057-4B92-AD82-6887A8D32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6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5813C-A4EF-4B7B-AA92-31D1762C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3AE44-8A0B-4ADD-9DC6-EBDA64C0D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C5F28-33C6-4568-8DBA-E79F0E36D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D8961-B9C1-4695-BE02-F157278526EE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C1B9B-72F2-44EE-A41D-05785DE7E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B4338-5F4D-43EF-9980-F7DF5647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0B9E6-5057-4B92-AD82-6887A8D32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14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027DDF-F427-4604-9C05-E323397DA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808C5-673F-4956-AD79-5C59CFFF1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F3C4B-8332-40EC-ADF7-525B838ED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D8961-B9C1-4695-BE02-F157278526EE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13A39-77CF-48A1-ACB9-EEB3E8D5C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D4231-2A17-49CE-B3F8-E19083AD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0B9E6-5057-4B92-AD82-6887A8D32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34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5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"/>
              <a:buNone/>
              <a:defRPr sz="4267" u="sng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5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marL="1219170" lvl="1" indent="-47412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Gill Sans"/>
              <a:buChar char="○"/>
              <a:defRPr sz="2667">
                <a:latin typeface="Gill Sans"/>
                <a:ea typeface="Gill Sans"/>
                <a:cs typeface="Gill Sans"/>
                <a:sym typeface="Gill Sans"/>
              </a:defRPr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Gill Sans"/>
              <a:buChar char="■"/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Gill Sans"/>
              <a:buChar char="●"/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Gill Sans"/>
              <a:buChar char="○"/>
              <a:defRPr>
                <a:latin typeface="Gill Sans"/>
                <a:ea typeface="Gill Sans"/>
                <a:cs typeface="Gill Sans"/>
                <a:sym typeface="Gill Sans"/>
              </a:defRPr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Gill Sans"/>
              <a:buChar char="■"/>
              <a:defRPr>
                <a:latin typeface="Gill Sans"/>
                <a:ea typeface="Gill Sans"/>
                <a:cs typeface="Gill Sans"/>
                <a:sym typeface="Gill Sans"/>
              </a:defRPr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Gill Sans"/>
              <a:buChar char="●"/>
              <a:defRPr>
                <a:latin typeface="Gill Sans"/>
                <a:ea typeface="Gill Sans"/>
                <a:cs typeface="Gill Sans"/>
                <a:sym typeface="Gill Sans"/>
              </a:defRPr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Gill Sans"/>
              <a:buChar char="○"/>
              <a:defRPr>
                <a:latin typeface="Gill Sans"/>
                <a:ea typeface="Gill Sans"/>
                <a:cs typeface="Gill Sans"/>
                <a:sym typeface="Gill Sans"/>
              </a:defRPr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Gill Sans"/>
              <a:buChar char="■"/>
              <a:defRPr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8" name="Google Shape;18;p65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364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1" name="Google Shape;21;p66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2" name="Google Shape;22;p66"/>
          <p:cNvSpPr txBox="1"/>
          <p:nvPr/>
        </p:nvSpPr>
        <p:spPr>
          <a:xfrm>
            <a:off x="731600" y="6507300"/>
            <a:ext cx="8720000" cy="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If you are interested in this course, please contact +91 8939850851 or send a mail to sales@skill-lync.com</a:t>
            </a:r>
            <a:endParaRPr sz="1333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4451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ing">
  <p:cSld name="Ending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8"/>
          <p:cNvSpPr txBox="1">
            <a:spLocks noGrp="1"/>
          </p:cNvSpPr>
          <p:nvPr>
            <p:ph type="title"/>
          </p:nvPr>
        </p:nvSpPr>
        <p:spPr>
          <a:xfrm>
            <a:off x="0" y="2598267"/>
            <a:ext cx="12192000" cy="28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400" b="1"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68"/>
          <p:cNvSpPr txBox="1">
            <a:spLocks noGrp="1"/>
          </p:cNvSpPr>
          <p:nvPr>
            <p:ph type="sldNum" idx="12"/>
          </p:nvPr>
        </p:nvSpPr>
        <p:spPr>
          <a:xfrm>
            <a:off x="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6432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DA00F-047A-4CC6-9615-FEDA04D34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47C98-8A7D-48F1-B7F4-F695C9B27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D1902-79B4-4B5F-850A-390695EB9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D8961-B9C1-4695-BE02-F157278526EE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749AA-9A5D-4EDB-9308-7E9136232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4D06F-49CC-4D79-9E2F-074F5BFA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0B9E6-5057-4B92-AD82-6887A8D32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5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9B8B5-D0DF-4130-A593-FF09DB20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9AA4D-ECB7-4A9D-8247-6D9AD93F7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93EF5-1A6A-4105-BC9F-16C790AEF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D8961-B9C1-4695-BE02-F157278526EE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69029-88F6-459B-AF91-567DF568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4766C-2719-4C31-8370-D1290608D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0B9E6-5057-4B92-AD82-6887A8D32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49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B020-4DD4-49DD-A639-D7285921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FC57C-DF6F-4FAD-9585-865A6E645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F6863-61EE-4EF7-9EC0-825134D26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02B4B-D90C-478C-92CE-49BAF8283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D8961-B9C1-4695-BE02-F157278526EE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AFDC9-1E59-4196-BE8A-A44E1B86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54BCB-BAD7-4DE4-9AE1-02F1CA5B3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0B9E6-5057-4B92-AD82-6887A8D32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38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AE7D6-C773-45C8-B277-F8FED2FB4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F684E-476B-4495-9A60-4888D0B99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2D446-8AD9-4DC0-AFEF-2B0291370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AF27AE-AD22-4755-9001-121622011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1097CA-3E0A-41A0-840A-31A67A868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848BFC-05FE-415A-8AEC-704B7EDBA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D8961-B9C1-4695-BE02-F157278526EE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8AC2D3-D7A6-4991-9A6A-33B7AA97D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DF0A8-F921-4942-8F3F-D8A11011E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0B9E6-5057-4B92-AD82-6887A8D32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46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2766-A4DE-48C4-B429-760591EA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A8EBEE-9D74-484F-8BDE-E9C4A70EB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D8961-B9C1-4695-BE02-F157278526EE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3C2E28-7576-43B2-9A39-4375EFB49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B982A-4476-4177-AB8D-29EA0CCAA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0B9E6-5057-4B92-AD82-6887A8D32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9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86F9B-21E3-4B29-9D64-BB0FAC479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D8961-B9C1-4695-BE02-F157278526EE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5646C-8FCD-42C7-B70B-193F29898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AD7CE-3C00-4ADC-B099-1CB96AF4B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0B9E6-5057-4B92-AD82-6887A8D32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36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E9F09-00C5-4ADD-8C0B-4B7D9568E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F2AAB-D65F-4862-89BD-9D39C30C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66E48-6AE4-42B6-887D-650BCB34A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069D4-6520-410F-BE42-B80180A4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D8961-B9C1-4695-BE02-F157278526EE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DC99F-CA45-4627-92F4-D14EBA5D8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19610-0C99-46D6-AF90-ABCD36F67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0B9E6-5057-4B92-AD82-6887A8D32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4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FDF7-E79C-4B09-A8F5-B5229F2C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F6E3F3-9773-443D-8302-725FD252B3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B9ECD-DC68-4CCB-9298-55EE6FF7A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34E1E-DFE7-466E-A3AD-C120EBDB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D8961-B9C1-4695-BE02-F157278526EE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8EE19-912B-4AF9-9AB8-9DF050A8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14DED-227F-48B2-8F61-F0D88FBF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0B9E6-5057-4B92-AD82-6887A8D32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18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225B1B-C961-45BA-9747-94E7855BD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CD53B-C17D-4FEB-94E2-41FA53AA1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66591-0264-4ED4-B7D0-EF85C612C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D8961-B9C1-4695-BE02-F157278526EE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9A860-E7B7-4087-9240-1FCD3FADE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6A1C8-0E1E-436D-8AB3-CE188F540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0B9E6-5057-4B92-AD82-6887A8D32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4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f/fa/Spring-mass_under-damped.gi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294C-7934-4FFD-896C-C4327D9A9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1CC9D-5D6D-4CC3-A002-7DA23397BD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23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Course overview – What?</a:t>
            </a:r>
            <a:endParaRPr/>
          </a:p>
          <a:p>
            <a:pPr>
              <a:buClr>
                <a:schemeClr val="dk1"/>
              </a:buClr>
              <a:buSzPts val="1100"/>
            </a:pPr>
            <a:endParaRPr/>
          </a:p>
          <a:p>
            <a:endParaRPr/>
          </a:p>
        </p:txBody>
      </p:sp>
      <p:sp>
        <p:nvSpPr>
          <p:cNvPr id="120" name="Google Shape;120;p9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What do we learn in this course ? 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Automotive vehicle controls for motion control in autonomous vehicles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Practical application of control systems to develop Level 2+ ADAS features. (ACC + LCA + Autopilot)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Model based design and implementation 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121" name="Google Shape;121;p9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pic>
        <p:nvPicPr>
          <p:cNvPr id="122" name="Google Shape;12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55867" y="3069568"/>
            <a:ext cx="4436132" cy="332706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9"/>
          <p:cNvSpPr txBox="1"/>
          <p:nvPr/>
        </p:nvSpPr>
        <p:spPr>
          <a:xfrm>
            <a:off x="831200" y="5683433"/>
            <a:ext cx="6567600" cy="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 txBox="1"/>
          <p:nvPr/>
        </p:nvSpPr>
        <p:spPr>
          <a:xfrm>
            <a:off x="7783267" y="6043367"/>
            <a:ext cx="284000" cy="3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Course overview – How?</a:t>
            </a:r>
            <a:endParaRPr/>
          </a:p>
          <a:p>
            <a:pPr>
              <a:buClr>
                <a:schemeClr val="dk1"/>
              </a:buClr>
              <a:buSzPts val="1100"/>
            </a:pPr>
            <a:endParaRPr/>
          </a:p>
          <a:p>
            <a:endParaRPr/>
          </a:p>
        </p:txBody>
      </p:sp>
      <p:sp>
        <p:nvSpPr>
          <p:cNvPr id="130" name="Google Shape;130;p10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How do we do it?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Understand dynamics and control systems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Model algorithms using MATLAB / Simulink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Improve algorithms to add various functionalities to the feature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31" name="Google Shape;131;p10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pic>
        <p:nvPicPr>
          <p:cNvPr id="132" name="Google Shape;132;p10"/>
          <p:cNvPicPr preferRelativeResize="0"/>
          <p:nvPr/>
        </p:nvPicPr>
        <p:blipFill rotWithShape="1">
          <a:blip r:embed="rId3">
            <a:alphaModFix/>
          </a:blip>
          <a:srcRect l="2590" t="20719" r="1835" b="15012"/>
          <a:stretch/>
        </p:blipFill>
        <p:spPr>
          <a:xfrm>
            <a:off x="925434" y="4197468"/>
            <a:ext cx="5370732" cy="206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285" y="4065985"/>
            <a:ext cx="3695700" cy="21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Course overview – why?</a:t>
            </a:r>
            <a:endParaRPr/>
          </a:p>
          <a:p>
            <a:pPr>
              <a:buClr>
                <a:schemeClr val="dk1"/>
              </a:buClr>
              <a:buSzPts val="1100"/>
            </a:pPr>
            <a:endParaRPr/>
          </a:p>
          <a:p>
            <a:endParaRPr/>
          </a:p>
        </p:txBody>
      </p:sp>
      <p:sp>
        <p:nvSpPr>
          <p:cNvPr id="139" name="Google Shape;139;p11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Why are we learning this?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ADAS systems are the fastest growing segment in automotive electronics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Every OEM is fighting to the top for better autonomous vehicle technology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Extremely cool tech to build smarter vehicles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40" name="Google Shape;140;p11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Prerequisite for this course	</a:t>
            </a:r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Hardware and Software tools: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MATLAB version preferably 2018b and above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Control system toolbox in MATLAB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Autonomous vehicle toolbox in MATLAB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Compatible PC requirements for MATLAB 2018b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147" name="Google Shape;147;p12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Prerequisite for this course	</a:t>
            </a:r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Theory and background: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Linear algebra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Classical control systems basics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General knowledge about vehicle components and dynamics</a:t>
            </a:r>
            <a:endParaRPr/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endParaRPr b="1" u="sng"/>
          </a:p>
          <a:p>
            <a:endParaRPr b="1" u="sng"/>
          </a:p>
          <a:p>
            <a:pPr>
              <a:buClr>
                <a:schemeClr val="dk1"/>
              </a:buClr>
              <a:buSzPts val="1100"/>
            </a:pPr>
            <a:r>
              <a:rPr lang="en" b="1">
                <a:latin typeface="Helvetica Neue"/>
                <a:ea typeface="Helvetica Neue"/>
                <a:cs typeface="Helvetica Neue"/>
                <a:sym typeface="Helvetica Neue"/>
              </a:rPr>
              <a:t>Automotive control systems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Powertrain Controls </a:t>
            </a:r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Engine</a:t>
            </a:r>
            <a:endParaRPr>
              <a:solidFill>
                <a:srgbClr val="434343"/>
              </a:solidFill>
            </a:endParaRPr>
          </a:p>
          <a:p>
            <a:pPr>
              <a:lnSpc>
                <a:spcPct val="90000"/>
              </a:lnSpc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Transmission</a:t>
            </a:r>
            <a:endParaRPr>
              <a:solidFill>
                <a:srgbClr val="434343"/>
              </a:solidFill>
            </a:endParaRPr>
          </a:p>
          <a:p>
            <a:pPr>
              <a:lnSpc>
                <a:spcPct val="90000"/>
              </a:lnSpc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EGR</a:t>
            </a:r>
            <a:endParaRPr>
              <a:solidFill>
                <a:srgbClr val="434343"/>
              </a:solidFill>
            </a:endParaRPr>
          </a:p>
          <a:p>
            <a:pPr>
              <a:lnSpc>
                <a:spcPct val="90000"/>
              </a:lnSpc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Throttle control</a:t>
            </a:r>
            <a:endParaRPr>
              <a:solidFill>
                <a:srgbClr val="434343"/>
              </a:solidFill>
            </a:endParaRPr>
          </a:p>
          <a:p>
            <a:pPr>
              <a:lnSpc>
                <a:spcPct val="90000"/>
              </a:lnSpc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Spark control</a:t>
            </a:r>
            <a:endParaRPr>
              <a:solidFill>
                <a:srgbClr val="434343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170" indent="0">
              <a:lnSpc>
                <a:spcPct val="90000"/>
              </a:lnSpc>
              <a:buNone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5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ED87825-EE49-4036-8A9D-2526203CF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614994"/>
            <a:ext cx="5868139" cy="364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llout: Double Bent Line 7">
            <a:extLst>
              <a:ext uri="{FF2B5EF4-FFF2-40B4-BE49-F238E27FC236}">
                <a16:creationId xmlns:a16="http://schemas.microsoft.com/office/drawing/2014/main" id="{58B7EAB4-DBA9-412C-B0F6-B0F9478D4E4C}"/>
              </a:ext>
            </a:extLst>
          </p:cNvPr>
          <p:cNvSpPr/>
          <p:nvPr/>
        </p:nvSpPr>
        <p:spPr>
          <a:xfrm>
            <a:off x="7112000" y="1755523"/>
            <a:ext cx="508000" cy="352677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419042"/>
              <a:gd name="adj8" fmla="val 12558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Callout: Double Bent Line 8">
            <a:extLst>
              <a:ext uri="{FF2B5EF4-FFF2-40B4-BE49-F238E27FC236}">
                <a16:creationId xmlns:a16="http://schemas.microsoft.com/office/drawing/2014/main" id="{AB1339F7-4452-4A3E-937C-8A638846F393}"/>
              </a:ext>
            </a:extLst>
          </p:cNvPr>
          <p:cNvSpPr/>
          <p:nvPr/>
        </p:nvSpPr>
        <p:spPr>
          <a:xfrm>
            <a:off x="11074400" y="4546600"/>
            <a:ext cx="508000" cy="352677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-249561"/>
              <a:gd name="adj8" fmla="val -46254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Vehicle Controls</a:t>
            </a:r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ABS / brake controls</a:t>
            </a:r>
            <a:endParaRPr/>
          </a:p>
          <a:p>
            <a:r>
              <a:rPr lang="en"/>
              <a:t>Steering control </a:t>
            </a:r>
            <a:endParaRPr/>
          </a:p>
          <a:p>
            <a:r>
              <a:rPr lang="en"/>
              <a:t>Cruise control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34AD4F3-58F3-42F5-A825-11C1456C0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614994"/>
            <a:ext cx="5868139" cy="3642804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7" name="Callout: Double Bent Line 6">
            <a:extLst>
              <a:ext uri="{FF2B5EF4-FFF2-40B4-BE49-F238E27FC236}">
                <a16:creationId xmlns:a16="http://schemas.microsoft.com/office/drawing/2014/main" id="{D35AC1D9-3E35-4175-BA01-45ED8C338D82}"/>
              </a:ext>
            </a:extLst>
          </p:cNvPr>
          <p:cNvSpPr/>
          <p:nvPr/>
        </p:nvSpPr>
        <p:spPr>
          <a:xfrm>
            <a:off x="9550400" y="4759764"/>
            <a:ext cx="508000" cy="352677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73408"/>
              <a:gd name="adj6" fmla="val -87876"/>
              <a:gd name="adj7" fmla="val -143193"/>
              <a:gd name="adj8" fmla="val -21990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8" name="Callout: Double Bent Line 7">
            <a:extLst>
              <a:ext uri="{FF2B5EF4-FFF2-40B4-BE49-F238E27FC236}">
                <a16:creationId xmlns:a16="http://schemas.microsoft.com/office/drawing/2014/main" id="{71D0B360-66ED-415B-97B6-3E085D2B48C5}"/>
              </a:ext>
            </a:extLst>
          </p:cNvPr>
          <p:cNvSpPr/>
          <p:nvPr/>
        </p:nvSpPr>
        <p:spPr>
          <a:xfrm>
            <a:off x="10820400" y="1539995"/>
            <a:ext cx="508000" cy="352677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73408"/>
              <a:gd name="adj6" fmla="val -87876"/>
              <a:gd name="adj7" fmla="val 403846"/>
              <a:gd name="adj8" fmla="val -248919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Callout: Double Bent Line 8">
            <a:extLst>
              <a:ext uri="{FF2B5EF4-FFF2-40B4-BE49-F238E27FC236}">
                <a16:creationId xmlns:a16="http://schemas.microsoft.com/office/drawing/2014/main" id="{EBDF36CF-42EE-40D9-994E-8FDB743895E6}"/>
              </a:ext>
            </a:extLst>
          </p:cNvPr>
          <p:cNvSpPr/>
          <p:nvPr/>
        </p:nvSpPr>
        <p:spPr>
          <a:xfrm>
            <a:off x="11074400" y="4023838"/>
            <a:ext cx="508000" cy="352677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10167"/>
              <a:gd name="adj6" fmla="val -108975"/>
              <a:gd name="adj7" fmla="val -203975"/>
              <a:gd name="adj8" fmla="val -486281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Body Control</a:t>
            </a:r>
            <a:endParaRPr/>
          </a:p>
          <a:p>
            <a:pPr>
              <a:buClr>
                <a:schemeClr val="dk1"/>
              </a:buClr>
              <a:buSzPts val="1100"/>
            </a:pPr>
            <a:endParaRPr/>
          </a:p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Mirrors</a:t>
            </a:r>
            <a:endParaRPr/>
          </a:p>
          <a:p>
            <a:r>
              <a:rPr lang="en"/>
              <a:t>Head lamps</a:t>
            </a:r>
            <a:endParaRPr/>
          </a:p>
          <a:p>
            <a:r>
              <a:rPr lang="en"/>
              <a:t>Doors / Roof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8838AA-CF05-41B7-A149-50178BFE8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614994"/>
            <a:ext cx="5868139" cy="364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llout: Double Bent Line 6">
            <a:extLst>
              <a:ext uri="{FF2B5EF4-FFF2-40B4-BE49-F238E27FC236}">
                <a16:creationId xmlns:a16="http://schemas.microsoft.com/office/drawing/2014/main" id="{58BAC74E-EDAD-4154-99A7-5CA1B8759824}"/>
              </a:ext>
            </a:extLst>
          </p:cNvPr>
          <p:cNvSpPr/>
          <p:nvPr/>
        </p:nvSpPr>
        <p:spPr>
          <a:xfrm>
            <a:off x="6299200" y="2413000"/>
            <a:ext cx="508000" cy="352677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105140"/>
              <a:gd name="adj6" fmla="val -50953"/>
              <a:gd name="adj7" fmla="val -2634"/>
              <a:gd name="adj8" fmla="val 413059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8" name="Callout: Double Bent Line 7">
            <a:extLst>
              <a:ext uri="{FF2B5EF4-FFF2-40B4-BE49-F238E27FC236}">
                <a16:creationId xmlns:a16="http://schemas.microsoft.com/office/drawing/2014/main" id="{787A41B0-5A35-4325-BB4A-601E96975A35}"/>
              </a:ext>
            </a:extLst>
          </p:cNvPr>
          <p:cNvSpPr/>
          <p:nvPr/>
        </p:nvSpPr>
        <p:spPr>
          <a:xfrm>
            <a:off x="6286869" y="4722939"/>
            <a:ext cx="508000" cy="352677"/>
          </a:xfrm>
          <a:prstGeom prst="borderCallout3">
            <a:avLst>
              <a:gd name="adj1" fmla="val 7353"/>
              <a:gd name="adj2" fmla="val 89249"/>
              <a:gd name="adj3" fmla="val -11640"/>
              <a:gd name="adj4" fmla="val -843"/>
              <a:gd name="adj5" fmla="val -116536"/>
              <a:gd name="adj6" fmla="val 88827"/>
              <a:gd name="adj7" fmla="val -203975"/>
              <a:gd name="adj8" fmla="val 265367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/>
              <a:t>System Modelling</a:t>
            </a:r>
            <a:endParaRPr b="1"/>
          </a:p>
        </p:txBody>
      </p:sp>
      <p:sp>
        <p:nvSpPr>
          <p:cNvPr id="191" name="Google Shape;191;p18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5200"/>
            </a:pPr>
            <a:r>
              <a:rPr lang="en"/>
              <a:t>Autonomous Vehicle Controls</a:t>
            </a:r>
            <a:endParaRPr/>
          </a:p>
        </p:txBody>
      </p:sp>
      <p:sp>
        <p:nvSpPr>
          <p:cNvPr id="61" name="Google Shape;61;p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en"/>
              <a:t>Week 1</a:t>
            </a:r>
            <a:endParaRPr/>
          </a:p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en"/>
              <a:t>Classical controls overview</a:t>
            </a:r>
            <a:endParaRPr/>
          </a:p>
        </p:txBody>
      </p:sp>
      <p:sp>
        <p:nvSpPr>
          <p:cNvPr id="62" name="Google Shape;62;p1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"/>
              <a:pPr>
                <a:buSzPts val="1800"/>
              </a:pPr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System modeling basics</a:t>
            </a:r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6848000" cy="4540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Every dynamic system can be modelled into spring mass damper systems.</a:t>
            </a:r>
            <a:endParaRPr/>
          </a:p>
          <a:p>
            <a:r>
              <a:rPr lang="en"/>
              <a:t>System modeling generates mathematical equations that can used to calculate control variables.</a:t>
            </a:r>
            <a:endParaRPr/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pic>
        <p:nvPicPr>
          <p:cNvPr id="199" name="Google Shape;19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2733" y="3850900"/>
            <a:ext cx="4106400" cy="25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 txBox="1"/>
          <p:nvPr/>
        </p:nvSpPr>
        <p:spPr>
          <a:xfrm>
            <a:off x="7735167" y="6025467"/>
            <a:ext cx="3828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5523" y="1536641"/>
            <a:ext cx="4673600" cy="16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 txBox="1"/>
          <p:nvPr/>
        </p:nvSpPr>
        <p:spPr>
          <a:xfrm>
            <a:off x="7385433" y="3258500"/>
            <a:ext cx="48064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to be replaced with a recreated one. 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System modeling example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20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"/>
              <a:pPr>
                <a:buSzPts val="1800"/>
              </a:pPr>
              <a:t>21</a:t>
            </a:fld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831200" y="1551233"/>
            <a:ext cx="5546000" cy="4782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808" t="-897"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89">
              <a:buClr>
                <a:srgbClr val="000000"/>
              </a:buClr>
              <a:buSzPts val="2800"/>
            </a:pPr>
            <a:r>
              <a:rPr lang="en" sz="3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37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70800" y="2829433"/>
            <a:ext cx="4955635" cy="35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40800" y="3254752"/>
            <a:ext cx="4114485" cy="307643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 txBox="1"/>
          <p:nvPr/>
        </p:nvSpPr>
        <p:spPr>
          <a:xfrm>
            <a:off x="7120200" y="4603567"/>
            <a:ext cx="322000" cy="3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2934" y="871101"/>
            <a:ext cx="3197065" cy="2260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>
                <a:latin typeface="Helvetica Neue"/>
                <a:ea typeface="Helvetica Neue"/>
                <a:cs typeface="Helvetica Neue"/>
                <a:sym typeface="Helvetica Neue"/>
              </a:rPr>
              <a:t>Control System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Control systems basics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"/>
              <a:pPr>
                <a:buSzPts val="1800"/>
              </a:pPr>
              <a:t>23</a:t>
            </a:fld>
            <a:endParaRPr/>
          </a:p>
        </p:txBody>
      </p:sp>
      <p:sp>
        <p:nvSpPr>
          <p:cNvPr id="226" name="Google Shape;226;p22"/>
          <p:cNvSpPr/>
          <p:nvPr/>
        </p:nvSpPr>
        <p:spPr>
          <a:xfrm>
            <a:off x="4206964" y="2935029"/>
            <a:ext cx="1960000" cy="951600"/>
          </a:xfrm>
          <a:prstGeom prst="rect">
            <a:avLst/>
          </a:prstGeom>
          <a:solidFill>
            <a:srgbClr val="4F81BD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Controller 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"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(ECU computer)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2"/>
          <p:cNvSpPr/>
          <p:nvPr/>
        </p:nvSpPr>
        <p:spPr>
          <a:xfrm>
            <a:off x="7153300" y="2833435"/>
            <a:ext cx="2240400" cy="1188000"/>
          </a:xfrm>
          <a:prstGeom prst="rect">
            <a:avLst/>
          </a:prstGeom>
          <a:solidFill>
            <a:srgbClr val="4F81BD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Actuator / Plant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200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(powertrain throttle body)0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2"/>
          <p:cNvSpPr/>
          <p:nvPr/>
        </p:nvSpPr>
        <p:spPr>
          <a:xfrm>
            <a:off x="5133631" y="4727821"/>
            <a:ext cx="1960000" cy="951600"/>
          </a:xfrm>
          <a:prstGeom prst="rect">
            <a:avLst/>
          </a:prstGeom>
          <a:solidFill>
            <a:srgbClr val="4F81BD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Sensor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200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(wheel speed sensor)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" name="Google Shape;229;p22"/>
          <p:cNvCxnSpPr/>
          <p:nvPr/>
        </p:nvCxnSpPr>
        <p:spPr>
          <a:xfrm>
            <a:off x="3354857" y="3512499"/>
            <a:ext cx="85200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0" name="Google Shape;230;p22"/>
          <p:cNvCxnSpPr>
            <a:stCxn id="226" idx="3"/>
            <a:endCxn id="227" idx="1"/>
          </p:cNvCxnSpPr>
          <p:nvPr/>
        </p:nvCxnSpPr>
        <p:spPr>
          <a:xfrm>
            <a:off x="6166964" y="3410829"/>
            <a:ext cx="986400" cy="168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1" name="Google Shape;231;p22"/>
          <p:cNvCxnSpPr>
            <a:stCxn id="227" idx="3"/>
          </p:cNvCxnSpPr>
          <p:nvPr/>
        </p:nvCxnSpPr>
        <p:spPr>
          <a:xfrm>
            <a:off x="9393700" y="3427435"/>
            <a:ext cx="127800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2" name="Google Shape;232;p22"/>
          <p:cNvCxnSpPr>
            <a:endCxn id="228" idx="3"/>
          </p:cNvCxnSpPr>
          <p:nvPr/>
        </p:nvCxnSpPr>
        <p:spPr>
          <a:xfrm flipH="1">
            <a:off x="7093631" y="3448821"/>
            <a:ext cx="2647200" cy="1754800"/>
          </a:xfrm>
          <a:prstGeom prst="bentConnector3">
            <a:avLst>
              <a:gd name="adj1" fmla="val -825"/>
            </a:avLst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3" name="Google Shape;233;p22"/>
          <p:cNvCxnSpPr/>
          <p:nvPr/>
        </p:nvCxnSpPr>
        <p:spPr>
          <a:xfrm rot="10800000">
            <a:off x="3208569" y="3839400"/>
            <a:ext cx="1925200" cy="13644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4" name="Google Shape;234;p22"/>
          <p:cNvSpPr txBox="1"/>
          <p:nvPr/>
        </p:nvSpPr>
        <p:spPr>
          <a:xfrm>
            <a:off x="10492900" y="3004400"/>
            <a:ext cx="2105600" cy="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" sz="21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Actual output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600"/>
            </a:pPr>
            <a:r>
              <a:rPr lang="en" sz="21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(actual speed)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200"/>
            </a:pP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991481" y="3920583"/>
            <a:ext cx="20060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" sz="21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Desired output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600"/>
            </a:pPr>
            <a:r>
              <a:rPr lang="en" sz="21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Ex: cruise speed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2"/>
          <p:cNvSpPr/>
          <p:nvPr/>
        </p:nvSpPr>
        <p:spPr>
          <a:xfrm>
            <a:off x="2829169" y="3225800"/>
            <a:ext cx="612400" cy="646400"/>
          </a:xfrm>
          <a:prstGeom prst="ellipse">
            <a:avLst/>
          </a:prstGeom>
          <a:solidFill>
            <a:srgbClr val="4F81BD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+-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237;p22"/>
          <p:cNvCxnSpPr/>
          <p:nvPr/>
        </p:nvCxnSpPr>
        <p:spPr>
          <a:xfrm>
            <a:off x="1813169" y="3567223"/>
            <a:ext cx="101600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8" name="Google Shape;238;p22"/>
          <p:cNvCxnSpPr/>
          <p:nvPr/>
        </p:nvCxnSpPr>
        <p:spPr>
          <a:xfrm>
            <a:off x="6121800" y="5714767"/>
            <a:ext cx="0" cy="260400"/>
          </a:xfrm>
          <a:prstGeom prst="straightConnector1">
            <a:avLst/>
          </a:prstGeom>
          <a:noFill/>
          <a:ln w="2857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" name="Google Shape;239;p22"/>
          <p:cNvSpPr txBox="1"/>
          <p:nvPr/>
        </p:nvSpPr>
        <p:spPr>
          <a:xfrm>
            <a:off x="5172767" y="6014600"/>
            <a:ext cx="1948000" cy="550400"/>
          </a:xfrm>
          <a:prstGeom prst="rect">
            <a:avLst/>
          </a:prstGeom>
          <a:solidFill>
            <a:srgbClr val="C0504D"/>
          </a:solidFill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2"/>
          <p:cNvSpPr txBox="1"/>
          <p:nvPr/>
        </p:nvSpPr>
        <p:spPr>
          <a:xfrm>
            <a:off x="2348267" y="2265867"/>
            <a:ext cx="1640400" cy="471200"/>
          </a:xfrm>
          <a:prstGeom prst="rect">
            <a:avLst/>
          </a:prstGeom>
          <a:solidFill>
            <a:srgbClr val="C0504D"/>
          </a:solidFill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Comparison</a:t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22"/>
          <p:cNvCxnSpPr/>
          <p:nvPr/>
        </p:nvCxnSpPr>
        <p:spPr>
          <a:xfrm>
            <a:off x="3155833" y="2764433"/>
            <a:ext cx="0" cy="4340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" name="Google Shape;242;p22"/>
          <p:cNvSpPr txBox="1"/>
          <p:nvPr/>
        </p:nvSpPr>
        <p:spPr>
          <a:xfrm>
            <a:off x="4366767" y="1899100"/>
            <a:ext cx="1640400" cy="471200"/>
          </a:xfrm>
          <a:prstGeom prst="rect">
            <a:avLst/>
          </a:prstGeom>
          <a:solidFill>
            <a:srgbClr val="C0504D"/>
          </a:solidFill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Computation</a:t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22"/>
          <p:cNvCxnSpPr/>
          <p:nvPr/>
        </p:nvCxnSpPr>
        <p:spPr>
          <a:xfrm flipH="1">
            <a:off x="5085364" y="2358229"/>
            <a:ext cx="800" cy="5768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4" name="Google Shape;244;p22"/>
          <p:cNvSpPr txBox="1"/>
          <p:nvPr/>
        </p:nvSpPr>
        <p:spPr>
          <a:xfrm>
            <a:off x="7153367" y="1845500"/>
            <a:ext cx="1902000" cy="524800"/>
          </a:xfrm>
          <a:prstGeom prst="rect">
            <a:avLst/>
          </a:prstGeom>
          <a:solidFill>
            <a:srgbClr val="C0504D"/>
          </a:solidFill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Correction</a:t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22"/>
          <p:cNvCxnSpPr/>
          <p:nvPr/>
        </p:nvCxnSpPr>
        <p:spPr>
          <a:xfrm flipH="1">
            <a:off x="8133364" y="2358229"/>
            <a:ext cx="800" cy="5768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6" name="Google Shape;24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467" y="4657701"/>
            <a:ext cx="2005999" cy="118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/>
          <p:cNvPicPr preferRelativeResize="0"/>
          <p:nvPr/>
        </p:nvPicPr>
        <p:blipFill rotWithShape="1">
          <a:blip r:embed="rId4">
            <a:alphaModFix/>
          </a:blip>
          <a:srcRect l="10478" t="38349" r="2632" b="9043"/>
          <a:stretch/>
        </p:blipFill>
        <p:spPr>
          <a:xfrm>
            <a:off x="3478534" y="4020018"/>
            <a:ext cx="1385199" cy="1003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9616" y="3904380"/>
            <a:ext cx="1518051" cy="1234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Laplace domain</a:t>
            </a:r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3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37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sp>
        <p:nvSpPr>
          <p:cNvPr id="256" name="Google Shape;256;p23"/>
          <p:cNvSpPr txBox="1"/>
          <p:nvPr/>
        </p:nvSpPr>
        <p:spPr>
          <a:xfrm>
            <a:off x="914400" y="1614881"/>
            <a:ext cx="5384800" cy="452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97" t="-1078"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89" indent="-457189">
              <a:buClr>
                <a:srgbClr val="000000"/>
              </a:buClr>
              <a:buSzPts val="2800"/>
              <a:buFont typeface="Arial"/>
              <a:buChar char="•"/>
            </a:pPr>
            <a:r>
              <a:rPr lang="en" sz="3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37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7" name="Google Shape;257;p23"/>
          <p:cNvGrpSpPr/>
          <p:nvPr/>
        </p:nvGrpSpPr>
        <p:grpSpPr>
          <a:xfrm>
            <a:off x="7112431" y="2207695"/>
            <a:ext cx="4104941" cy="1087901"/>
            <a:chOff x="7539063" y="3888954"/>
            <a:chExt cx="3644733" cy="953073"/>
          </a:xfrm>
        </p:grpSpPr>
        <p:sp>
          <p:nvSpPr>
            <p:cNvPr id="258" name="Google Shape;258;p23"/>
            <p:cNvSpPr txBox="1"/>
            <p:nvPr/>
          </p:nvSpPr>
          <p:spPr>
            <a:xfrm>
              <a:off x="8458998" y="3985823"/>
              <a:ext cx="1556400" cy="776400"/>
            </a:xfrm>
            <a:prstGeom prst="rect">
              <a:avLst/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buSzPts val="1200"/>
              </a:pPr>
              <a:r>
                <a:rPr lang="en" sz="1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TRANSFER FUNCTION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9" name="Google Shape;259;p23"/>
            <p:cNvCxnSpPr/>
            <p:nvPr/>
          </p:nvCxnSpPr>
          <p:spPr>
            <a:xfrm rot="10800000" flipH="1">
              <a:off x="7550091" y="4399559"/>
              <a:ext cx="893100" cy="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260" name="Google Shape;260;p23"/>
            <p:cNvCxnSpPr/>
            <p:nvPr/>
          </p:nvCxnSpPr>
          <p:spPr>
            <a:xfrm rot="10800000" flipH="1">
              <a:off x="10012058" y="4399559"/>
              <a:ext cx="979800" cy="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sp>
          <p:nvSpPr>
            <p:cNvPr id="261" name="Google Shape;261;p23"/>
            <p:cNvSpPr/>
            <p:nvPr/>
          </p:nvSpPr>
          <p:spPr>
            <a:xfrm>
              <a:off x="10126495" y="3950862"/>
              <a:ext cx="929100" cy="492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13108"/>
              </a:stretch>
            </a:blip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7617347" y="3888954"/>
              <a:ext cx="922800" cy="49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3328"/>
              </a:stretch>
            </a:blip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7539063" y="4441827"/>
              <a:ext cx="997200" cy="4002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9992196" y="4441827"/>
              <a:ext cx="1191600" cy="4002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3"/>
          <p:cNvSpPr txBox="1"/>
          <p:nvPr/>
        </p:nvSpPr>
        <p:spPr>
          <a:xfrm>
            <a:off x="7161048" y="3771637"/>
            <a:ext cx="3612400" cy="9124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017"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Laplace domain table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p24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"/>
              <a:pPr>
                <a:buSzPts val="1800"/>
              </a:pPr>
              <a:t>25</a:t>
            </a:fld>
            <a:endParaRPr/>
          </a:p>
        </p:txBody>
      </p:sp>
      <p:pic>
        <p:nvPicPr>
          <p:cNvPr id="272" name="Google Shape;272;p24"/>
          <p:cNvPicPr preferRelativeResize="0"/>
          <p:nvPr/>
        </p:nvPicPr>
        <p:blipFill rotWithShape="1">
          <a:blip r:embed="rId3">
            <a:alphaModFix/>
          </a:blip>
          <a:srcRect l="5766" t="2059" r="3849" b="55903"/>
          <a:stretch/>
        </p:blipFill>
        <p:spPr>
          <a:xfrm>
            <a:off x="1016000" y="1584300"/>
            <a:ext cx="5253069" cy="4644333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3" name="Google Shape;273;p24"/>
          <p:cNvPicPr preferRelativeResize="0"/>
          <p:nvPr/>
        </p:nvPicPr>
        <p:blipFill rotWithShape="1">
          <a:blip r:embed="rId3">
            <a:alphaModFix/>
          </a:blip>
          <a:srcRect l="4077" t="45066" r="4086" b="2283"/>
          <a:stretch/>
        </p:blipFill>
        <p:spPr>
          <a:xfrm>
            <a:off x="6761545" y="1584300"/>
            <a:ext cx="4924755" cy="4644333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 domain example in Simulink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" name="Google Shape;279;p25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"/>
              <a:pPr>
                <a:buSzPts val="1800"/>
              </a:pPr>
              <a:t>26</a:t>
            </a:fld>
            <a:endParaRPr/>
          </a:p>
        </p:txBody>
      </p:sp>
      <p:sp>
        <p:nvSpPr>
          <p:cNvPr id="280" name="Google Shape;280;p25"/>
          <p:cNvSpPr txBox="1"/>
          <p:nvPr/>
        </p:nvSpPr>
        <p:spPr>
          <a:xfrm>
            <a:off x="812800" y="1600200"/>
            <a:ext cx="5882000" cy="52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58" t="-1078"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89">
              <a:buClr>
                <a:srgbClr val="000000"/>
              </a:buClr>
              <a:buSzPts val="2400"/>
            </a:pPr>
            <a:r>
              <a:rPr lang="en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32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1" name="Google Shape;28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7467" y="1410833"/>
            <a:ext cx="4326268" cy="305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75384" y="4142844"/>
            <a:ext cx="4870443" cy="2190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Classical control analysis</a:t>
            </a:r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Control systems are designed to meet the following criteria</a:t>
            </a:r>
            <a:endParaRPr/>
          </a:p>
          <a:p>
            <a:pPr marL="1219170">
              <a:buAutoNum type="arabicPeriod"/>
            </a:pPr>
            <a:r>
              <a:rPr lang="en"/>
              <a:t>Stability </a:t>
            </a:r>
            <a:endParaRPr/>
          </a:p>
          <a:p>
            <a:pPr marL="1219170">
              <a:buAutoNum type="arabicPeriod"/>
            </a:pPr>
            <a:r>
              <a:rPr lang="en"/>
              <a:t>Transient performance</a:t>
            </a:r>
            <a:endParaRPr/>
          </a:p>
          <a:p>
            <a:pPr marL="1219170">
              <a:buAutoNum type="arabicPeriod"/>
            </a:pPr>
            <a:r>
              <a:rPr lang="en"/>
              <a:t>Disturbance rejection</a:t>
            </a:r>
            <a:endParaRPr/>
          </a:p>
          <a:p>
            <a:pPr marL="1219170">
              <a:buAutoNum type="arabicPeriod"/>
            </a:pPr>
            <a:r>
              <a:rPr lang="en"/>
              <a:t>Robustness</a:t>
            </a:r>
            <a:endParaRPr/>
          </a:p>
          <a:p>
            <a:pPr marL="1219170">
              <a:buAutoNum type="arabicPeriod"/>
            </a:pPr>
            <a:r>
              <a:rPr lang="en"/>
              <a:t>Control magnitude criteria</a:t>
            </a:r>
            <a:endParaRPr/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sp>
        <p:nvSpPr>
          <p:cNvPr id="290" name="Google Shape;290;p26"/>
          <p:cNvSpPr txBox="1"/>
          <p:nvPr/>
        </p:nvSpPr>
        <p:spPr>
          <a:xfrm>
            <a:off x="7593800" y="2576500"/>
            <a:ext cx="178000" cy="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26"/>
          <p:cNvPicPr preferRelativeResize="0"/>
          <p:nvPr/>
        </p:nvPicPr>
        <p:blipFill rotWithShape="1">
          <a:blip r:embed="rId3">
            <a:alphaModFix/>
          </a:blip>
          <a:srcRect l="24839" t="-100" r="25660" b="100"/>
          <a:stretch/>
        </p:blipFill>
        <p:spPr>
          <a:xfrm>
            <a:off x="7328067" y="2907901"/>
            <a:ext cx="2394435" cy="388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/>
          <p:nvPr/>
        </p:nvSpPr>
        <p:spPr>
          <a:xfrm>
            <a:off x="8684912" y="5133616"/>
            <a:ext cx="319200" cy="3228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8022715" y="3681953"/>
            <a:ext cx="319200" cy="3228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6"/>
          <p:cNvSpPr/>
          <p:nvPr/>
        </p:nvSpPr>
        <p:spPr>
          <a:xfrm>
            <a:off x="9145380" y="4247456"/>
            <a:ext cx="319200" cy="3228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6"/>
          <p:cNvSpPr/>
          <p:nvPr/>
        </p:nvSpPr>
        <p:spPr>
          <a:xfrm>
            <a:off x="7452612" y="2934999"/>
            <a:ext cx="319200" cy="3228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6"/>
          <p:cNvSpPr/>
          <p:nvPr/>
        </p:nvSpPr>
        <p:spPr>
          <a:xfrm>
            <a:off x="9956800" y="2396063"/>
            <a:ext cx="406400" cy="3876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6"/>
          <p:cNvSpPr txBox="1"/>
          <p:nvPr/>
        </p:nvSpPr>
        <p:spPr>
          <a:xfrm>
            <a:off x="7050233" y="6263833"/>
            <a:ext cx="406400" cy="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19967" y="2907910"/>
            <a:ext cx="1828800" cy="2168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Stability</a:t>
            </a:r>
            <a:endParaRPr/>
          </a:p>
          <a:p>
            <a:pPr>
              <a:buClr>
                <a:schemeClr val="dk1"/>
              </a:buClr>
              <a:buSzPts val="1100"/>
            </a:pPr>
            <a:endParaRPr/>
          </a:p>
          <a:p>
            <a:endParaRPr/>
          </a:p>
        </p:txBody>
      </p:sp>
      <p:sp>
        <p:nvSpPr>
          <p:cNvPr id="304" name="Google Shape;304;p27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5719600" cy="456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Properties of a stable system: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Initial condition response decays to zero as time goes to infinity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The forced response remains bounded when the input is bounded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Output decays to zero once input is turned off	</a:t>
            </a:r>
            <a:endParaRPr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305" name="Google Shape;305;p27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pic>
        <p:nvPicPr>
          <p:cNvPr id="306" name="Google Shape;30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7067" y="1684334"/>
            <a:ext cx="4652467" cy="348933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7"/>
          <p:cNvSpPr txBox="1"/>
          <p:nvPr/>
        </p:nvSpPr>
        <p:spPr>
          <a:xfrm>
            <a:off x="7158100" y="5247700"/>
            <a:ext cx="492400" cy="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Example in MATLAB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3" name="Google Shape;313;p28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"/>
              <a:pPr>
                <a:buSzPts val="1800"/>
              </a:pPr>
              <a:t>29</a:t>
            </a:fld>
            <a:endParaRPr/>
          </a:p>
        </p:txBody>
      </p:sp>
      <p:pic>
        <p:nvPicPr>
          <p:cNvPr id="314" name="Google Shape;31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2094051"/>
            <a:ext cx="6412400" cy="30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8"/>
          <p:cNvPicPr preferRelativeResize="0"/>
          <p:nvPr/>
        </p:nvPicPr>
        <p:blipFill rotWithShape="1">
          <a:blip r:embed="rId4">
            <a:alphaModFix/>
          </a:blip>
          <a:srcRect l="5151" t="4433" r="5409"/>
          <a:stretch/>
        </p:blipFill>
        <p:spPr>
          <a:xfrm>
            <a:off x="8302914" y="1106034"/>
            <a:ext cx="3171437" cy="217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01293" y="3721652"/>
            <a:ext cx="3662287" cy="23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8"/>
          <p:cNvSpPr txBox="1"/>
          <p:nvPr/>
        </p:nvSpPr>
        <p:spPr>
          <a:xfrm>
            <a:off x="1767100" y="5184468"/>
            <a:ext cx="4236400" cy="13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  <a:buSzPts val="2000"/>
            </a:pPr>
            <a:r>
              <a:rPr lang="en" sz="2667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Root locus showing poles and zeros of a stable LTI system</a:t>
            </a:r>
            <a:endParaRPr sz="2667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8" name="Google Shape;318;p28"/>
          <p:cNvSpPr txBox="1"/>
          <p:nvPr/>
        </p:nvSpPr>
        <p:spPr>
          <a:xfrm>
            <a:off x="7984744" y="3260276"/>
            <a:ext cx="37744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  <a:buSzPts val="2000"/>
            </a:pPr>
            <a:r>
              <a:rPr lang="en" sz="2667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Stable LTI system</a:t>
            </a:r>
            <a:endParaRPr sz="2667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9" name="Google Shape;319;p28"/>
          <p:cNvSpPr txBox="1"/>
          <p:nvPr/>
        </p:nvSpPr>
        <p:spPr>
          <a:xfrm>
            <a:off x="7999692" y="5999639"/>
            <a:ext cx="37744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  <a:buSzPts val="2000"/>
            </a:pPr>
            <a:r>
              <a:rPr lang="en" sz="2667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Unstable LTI system</a:t>
            </a:r>
            <a:endParaRPr sz="2667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Table of Contents for the week</a:t>
            </a:r>
            <a:endParaRPr/>
          </a:p>
        </p:txBody>
      </p:sp>
      <p:sp>
        <p:nvSpPr>
          <p:cNvPr id="68" name="Google Shape;68;p2"/>
          <p:cNvSpPr txBox="1">
            <a:spLocks noGrp="1"/>
          </p:cNvSpPr>
          <p:nvPr>
            <p:ph type="body" idx="1"/>
          </p:nvPr>
        </p:nvSpPr>
        <p:spPr>
          <a:xfrm>
            <a:off x="831200" y="14350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Autonomous vehicle </a:t>
            </a:r>
            <a:endParaRPr/>
          </a:p>
          <a:p>
            <a:r>
              <a:rPr lang="en"/>
              <a:t>About the Course </a:t>
            </a:r>
            <a:endParaRPr/>
          </a:p>
          <a:p>
            <a:r>
              <a:rPr lang="en"/>
              <a:t>Automotive Control System </a:t>
            </a:r>
            <a:endParaRPr/>
          </a:p>
          <a:p>
            <a:r>
              <a:rPr lang="en"/>
              <a:t>System Modelling </a:t>
            </a:r>
            <a:endParaRPr/>
          </a:p>
          <a:p>
            <a:r>
              <a:rPr lang="en"/>
              <a:t>Control System</a:t>
            </a:r>
            <a:endParaRPr/>
          </a:p>
          <a:p>
            <a:r>
              <a:rPr lang="en"/>
              <a:t>Transient Performance </a:t>
            </a:r>
            <a:endParaRPr/>
          </a:p>
          <a:p>
            <a:r>
              <a:rPr lang="en"/>
              <a:t>System Types</a:t>
            </a:r>
            <a:endParaRPr/>
          </a:p>
          <a:p>
            <a:r>
              <a:rPr lang="en"/>
              <a:t>Disturbance Rejection and Tracking </a:t>
            </a:r>
            <a:endParaRPr/>
          </a:p>
          <a:p>
            <a:r>
              <a:rPr lang="en"/>
              <a:t>PID Controller 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Root locus conclusion after demo</a:t>
            </a:r>
            <a:endParaRPr/>
          </a:p>
        </p:txBody>
      </p:sp>
      <p:sp>
        <p:nvSpPr>
          <p:cNvPr id="325" name="Google Shape;325;p29"/>
          <p:cNvSpPr txBox="1">
            <a:spLocks noGrp="1"/>
          </p:cNvSpPr>
          <p:nvPr>
            <p:ph type="body" idx="1"/>
          </p:nvPr>
        </p:nvSpPr>
        <p:spPr>
          <a:xfrm>
            <a:off x="628000" y="1536633"/>
            <a:ext cx="64032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"/>
              <a:t>It is the locus of the roots of the characteristic equation by varying system gain K (usually proportional gain)from zero to infinity</a:t>
            </a:r>
            <a:endParaRPr/>
          </a:p>
          <a:p>
            <a:pPr lvl="1">
              <a:lnSpc>
                <a:spcPct val="80000"/>
              </a:lnSpc>
              <a:spcBef>
                <a:spcPts val="0"/>
              </a:spcBef>
            </a:pPr>
            <a:r>
              <a:rPr lang="en"/>
              <a:t>As poles move up and down the imaginary axis the oscillating frequency increases</a:t>
            </a:r>
            <a:endParaRPr/>
          </a:p>
          <a:p>
            <a:pPr lvl="1">
              <a:lnSpc>
                <a:spcPct val="80000"/>
              </a:lnSpc>
              <a:spcBef>
                <a:spcPts val="0"/>
              </a:spcBef>
            </a:pPr>
            <a:r>
              <a:rPr lang="en"/>
              <a:t>As poles move to the left along the real axis the rate of exponential decay increases</a:t>
            </a:r>
            <a:endParaRPr/>
          </a:p>
          <a:p>
            <a:pPr lvl="1">
              <a:lnSpc>
                <a:spcPct val="80000"/>
              </a:lnSpc>
              <a:spcBef>
                <a:spcPts val="0"/>
              </a:spcBef>
            </a:pPr>
            <a:r>
              <a:rPr lang="en"/>
              <a:t>As poles move right of the imaginary axis rate of exponential growth increases (unstable)</a:t>
            </a:r>
            <a:endParaRPr/>
          </a:p>
        </p:txBody>
      </p:sp>
      <p:sp>
        <p:nvSpPr>
          <p:cNvPr id="326" name="Google Shape;326;p29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pic>
        <p:nvPicPr>
          <p:cNvPr id="327" name="Google Shape;327;p29" descr="4: Stability is assessed by determining the location of the poles in the Laplace domain (s-plane). Values in the s-plane are made up of real (σ) and imaginary (jω) components. If the real portions of system poles are negative, the system is considered to be stable."/>
          <p:cNvPicPr preferRelativeResize="0"/>
          <p:nvPr/>
        </p:nvPicPr>
        <p:blipFill rotWithShape="1">
          <a:blip r:embed="rId3">
            <a:alphaModFix/>
          </a:blip>
          <a:srcRect l="6871" r="10222"/>
          <a:stretch/>
        </p:blipFill>
        <p:spPr>
          <a:xfrm>
            <a:off x="8052967" y="4034084"/>
            <a:ext cx="3116599" cy="248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8105" y="1536633"/>
            <a:ext cx="5171200" cy="2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1403" y="1605067"/>
            <a:ext cx="5160029" cy="2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31251" y="1582578"/>
            <a:ext cx="5160032" cy="2482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>
                <a:latin typeface="Helvetica Neue"/>
                <a:ea typeface="Helvetica Neue"/>
                <a:cs typeface="Helvetica Neue"/>
                <a:sym typeface="Helvetica Neue"/>
              </a:rPr>
              <a:t>Transient Performance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30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Transient performance </a:t>
            </a:r>
            <a:endParaRPr/>
          </a:p>
        </p:txBody>
      </p:sp>
      <p:sp>
        <p:nvSpPr>
          <p:cNvPr id="342" name="Google Shape;342;p31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43" name="Google Shape;343;p31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sp>
        <p:nvSpPr>
          <p:cNvPr id="344" name="Google Shape;344;p31"/>
          <p:cNvSpPr txBox="1"/>
          <p:nvPr/>
        </p:nvSpPr>
        <p:spPr>
          <a:xfrm>
            <a:off x="831200" y="1536633"/>
            <a:ext cx="5719600" cy="498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58" t="-2326"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89">
              <a:buClr>
                <a:srgbClr val="000000"/>
              </a:buClr>
              <a:buSzPts val="2800"/>
            </a:pPr>
            <a:r>
              <a:rPr lang="en" sz="3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37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31"/>
          <p:cNvPicPr preferRelativeResize="0"/>
          <p:nvPr/>
        </p:nvPicPr>
        <p:blipFill rotWithShape="1">
          <a:blip r:embed="rId4">
            <a:alphaModFix/>
          </a:blip>
          <a:srcRect l="5034" t="5829" r="7551"/>
          <a:stretch/>
        </p:blipFill>
        <p:spPr>
          <a:xfrm>
            <a:off x="7241832" y="2567135"/>
            <a:ext cx="4457467" cy="3884567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1"/>
          <p:cNvSpPr txBox="1"/>
          <p:nvPr/>
        </p:nvSpPr>
        <p:spPr>
          <a:xfrm>
            <a:off x="7462200" y="4687733"/>
            <a:ext cx="97920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" name="Google Shape;347;p31"/>
          <p:cNvGrpSpPr/>
          <p:nvPr/>
        </p:nvGrpSpPr>
        <p:grpSpPr>
          <a:xfrm>
            <a:off x="7241828" y="855966"/>
            <a:ext cx="4950176" cy="1542479"/>
            <a:chOff x="4775650" y="2014275"/>
            <a:chExt cx="4495800" cy="1692800"/>
          </a:xfrm>
        </p:grpSpPr>
        <p:pic>
          <p:nvPicPr>
            <p:cNvPr id="348" name="Google Shape;348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75650" y="2014275"/>
              <a:ext cx="4495800" cy="1692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9" name="Google Shape;349;p31"/>
            <p:cNvCxnSpPr/>
            <p:nvPr/>
          </p:nvCxnSpPr>
          <p:spPr>
            <a:xfrm rot="10800000">
              <a:off x="5300375" y="2171300"/>
              <a:ext cx="3300" cy="1080000"/>
            </a:xfrm>
            <a:prstGeom prst="straightConnector1">
              <a:avLst/>
            </a:prstGeom>
            <a:noFill/>
            <a:ln w="19050" cap="flat" cmpd="sng">
              <a:solidFill>
                <a:srgbClr val="2D5C97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50" name="Google Shape;350;p31"/>
            <p:cNvCxnSpPr/>
            <p:nvPr/>
          </p:nvCxnSpPr>
          <p:spPr>
            <a:xfrm rot="10800000" flipH="1">
              <a:off x="5306275" y="3235100"/>
              <a:ext cx="976500" cy="16200"/>
            </a:xfrm>
            <a:prstGeom prst="straightConnector1">
              <a:avLst/>
            </a:prstGeom>
            <a:noFill/>
            <a:ln w="19050" cap="flat" cmpd="sng">
              <a:solidFill>
                <a:srgbClr val="2D5C97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51" name="Google Shape;351;p31"/>
            <p:cNvCxnSpPr/>
            <p:nvPr/>
          </p:nvCxnSpPr>
          <p:spPr>
            <a:xfrm rot="10800000">
              <a:off x="6494500" y="2242250"/>
              <a:ext cx="0" cy="976500"/>
            </a:xfrm>
            <a:prstGeom prst="straightConnector1">
              <a:avLst/>
            </a:prstGeom>
            <a:noFill/>
            <a:ln w="19050" cap="flat" cmpd="sng">
              <a:solidFill>
                <a:srgbClr val="395E8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52" name="Google Shape;352;p31"/>
            <p:cNvCxnSpPr/>
            <p:nvPr/>
          </p:nvCxnSpPr>
          <p:spPr>
            <a:xfrm>
              <a:off x="6527050" y="3235025"/>
              <a:ext cx="993000" cy="0"/>
            </a:xfrm>
            <a:prstGeom prst="straightConnector1">
              <a:avLst/>
            </a:prstGeom>
            <a:noFill/>
            <a:ln w="19050" cap="flat" cmpd="sng">
              <a:solidFill>
                <a:srgbClr val="2D5C97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53" name="Google Shape;353;p31"/>
            <p:cNvCxnSpPr/>
            <p:nvPr/>
          </p:nvCxnSpPr>
          <p:spPr>
            <a:xfrm rot="10800000">
              <a:off x="7682775" y="2242200"/>
              <a:ext cx="16200" cy="1025400"/>
            </a:xfrm>
            <a:prstGeom prst="straightConnector1">
              <a:avLst/>
            </a:prstGeom>
            <a:noFill/>
            <a:ln w="19050" cap="flat" cmpd="sng">
              <a:solidFill>
                <a:srgbClr val="395E8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54" name="Google Shape;354;p31"/>
            <p:cNvCxnSpPr/>
            <p:nvPr/>
          </p:nvCxnSpPr>
          <p:spPr>
            <a:xfrm>
              <a:off x="7715250" y="3251300"/>
              <a:ext cx="1009200" cy="0"/>
            </a:xfrm>
            <a:prstGeom prst="straightConnector1">
              <a:avLst/>
            </a:prstGeom>
            <a:noFill/>
            <a:ln w="19050" cap="flat" cmpd="sng">
              <a:solidFill>
                <a:srgbClr val="395E8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Transient performance specifications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p32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"/>
              <a:pPr>
                <a:buSzPts val="1800"/>
              </a:pPr>
              <a:t>33</a:t>
            </a:fld>
            <a:endParaRPr/>
          </a:p>
        </p:txBody>
      </p:sp>
      <p:sp>
        <p:nvSpPr>
          <p:cNvPr id="361" name="Google Shape;361;p32"/>
          <p:cNvSpPr txBox="1"/>
          <p:nvPr/>
        </p:nvSpPr>
        <p:spPr>
          <a:xfrm>
            <a:off x="942585" y="1499215"/>
            <a:ext cx="4064000" cy="509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98" t="-478" b="-1108"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4401" y="1614034"/>
            <a:ext cx="5844399" cy="487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Formulas for transient response specifications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33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"/>
              <a:pPr>
                <a:buSzPts val="1800"/>
              </a:pPr>
              <a:t>34</a:t>
            </a:fld>
            <a:endParaRPr/>
          </a:p>
        </p:txBody>
      </p:sp>
      <p:graphicFrame>
        <p:nvGraphicFramePr>
          <p:cNvPr id="369" name="Google Shape;369;p33"/>
          <p:cNvGraphicFramePr/>
          <p:nvPr/>
        </p:nvGraphicFramePr>
        <p:xfrm>
          <a:off x="937433" y="2283967"/>
          <a:ext cx="4000000" cy="400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08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0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296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700" b="1" u="none" strike="noStrike" cap="none"/>
                        <a:t>Time Domain Specification </a:t>
                      </a:r>
                      <a:endParaRPr sz="2700" b="1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700" b="1" u="none" strike="noStrike" cap="none"/>
                        <a:t>Formula</a:t>
                      </a:r>
                      <a:endParaRPr sz="2700" b="1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5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/>
                        <a:t>Delay Time</a:t>
                      </a:r>
                      <a:endParaRPr sz="2400" u="none" strike="noStrike" cap="none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5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/>
                        <a:t>Rise Time</a:t>
                      </a:r>
                      <a:endParaRPr sz="2400" u="none" strike="noStrike" cap="none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5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/>
                        <a:t>Peak Time</a:t>
                      </a:r>
                      <a:endParaRPr sz="2400" u="none" strike="noStrike" cap="none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70" name="Google Shape;370;p33"/>
          <p:cNvPicPr preferRelativeResize="0"/>
          <p:nvPr/>
        </p:nvPicPr>
        <p:blipFill rotWithShape="1">
          <a:blip r:embed="rId3">
            <a:alphaModFix/>
          </a:blip>
          <a:srcRect l="48379" t="17300"/>
          <a:stretch/>
        </p:blipFill>
        <p:spPr>
          <a:xfrm>
            <a:off x="4390233" y="3346933"/>
            <a:ext cx="3146400" cy="2835200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graphicFrame>
        <p:nvGraphicFramePr>
          <p:cNvPr id="371" name="Google Shape;371;p33"/>
          <p:cNvGraphicFramePr/>
          <p:nvPr/>
        </p:nvGraphicFramePr>
        <p:xfrm>
          <a:off x="-6347467" y="2921000"/>
          <a:ext cx="4000000" cy="400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82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4</a:t>
                      </a:r>
                      <a:endParaRPr sz="19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7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ઠω</a:t>
                      </a:r>
                      <a:r>
                        <a:rPr lang="en" sz="1900" u="none" strike="noStrike" cap="none" baseline="-25000"/>
                        <a:t>n</a:t>
                      </a:r>
                      <a:endParaRPr sz="1900" u="none" strike="noStrike" cap="none" baseline="-250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2" name="Google Shape;372;p33"/>
          <p:cNvGraphicFramePr/>
          <p:nvPr/>
        </p:nvGraphicFramePr>
        <p:xfrm>
          <a:off x="11008267" y="4738333"/>
          <a:ext cx="4000000" cy="400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38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82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  4</a:t>
                      </a:r>
                      <a:endParaRPr sz="19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2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 u="none" strike="noStrike" cap="none">
                          <a:solidFill>
                            <a:schemeClr val="dk1"/>
                          </a:solidFill>
                        </a:rPr>
                        <a:t>ઠω</a:t>
                      </a:r>
                      <a:r>
                        <a:rPr lang="en" sz="1900" u="none" strike="noStrike" cap="none" baseline="-25000">
                          <a:solidFill>
                            <a:schemeClr val="dk1"/>
                          </a:solidFill>
                        </a:rPr>
                        <a:t>n</a:t>
                      </a:r>
                      <a:endParaRPr sz="19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3" name="Google Shape;373;p33"/>
          <p:cNvGraphicFramePr/>
          <p:nvPr/>
        </p:nvGraphicFramePr>
        <p:xfrm>
          <a:off x="7794000" y="3458100"/>
          <a:ext cx="4000000" cy="400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1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64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%Peak Overshoot </a:t>
                      </a:r>
                      <a:endParaRPr sz="1900" u="none" strike="noStrike" cap="none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64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Setting time for 2% tolerance band </a:t>
                      </a:r>
                      <a:endParaRPr sz="1900" u="none" strike="noStrike" cap="none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ts =</a:t>
                      </a:r>
                      <a:endParaRPr sz="19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74" name="Google Shape;374;p33"/>
          <p:cNvPicPr preferRelativeResize="0"/>
          <p:nvPr/>
        </p:nvPicPr>
        <p:blipFill rotWithShape="1">
          <a:blip r:embed="rId4">
            <a:alphaModFix/>
          </a:blip>
          <a:srcRect l="49197" b="34132"/>
          <a:stretch/>
        </p:blipFill>
        <p:spPr>
          <a:xfrm>
            <a:off x="9904301" y="3458100"/>
            <a:ext cx="2110300" cy="1259933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r>
              <a:rPr lang="en"/>
              <a:t>Transient performance : First order pole system</a:t>
            </a:r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"/>
              <a:pPr>
                <a:buSzPts val="1800"/>
              </a:pPr>
              <a:t>35</a:t>
            </a:fld>
            <a:endParaRPr/>
          </a:p>
        </p:txBody>
      </p:sp>
      <p:sp>
        <p:nvSpPr>
          <p:cNvPr id="381" name="Google Shape;381;p34"/>
          <p:cNvSpPr txBox="1"/>
          <p:nvPr/>
        </p:nvSpPr>
        <p:spPr>
          <a:xfrm>
            <a:off x="719100" y="1604000"/>
            <a:ext cx="5781200" cy="49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97" t="-897"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n" sz="3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37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09901" y="1512433"/>
            <a:ext cx="4762500" cy="266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34"/>
          <p:cNvGrpSpPr/>
          <p:nvPr/>
        </p:nvGrpSpPr>
        <p:grpSpPr>
          <a:xfrm>
            <a:off x="6615033" y="4281033"/>
            <a:ext cx="5442000" cy="2103200"/>
            <a:chOff x="4961275" y="3210775"/>
            <a:chExt cx="4081500" cy="1577400"/>
          </a:xfrm>
        </p:grpSpPr>
        <p:pic>
          <p:nvPicPr>
            <p:cNvPr id="384" name="Google Shape;384;p34"/>
            <p:cNvPicPr preferRelativeResize="0"/>
            <p:nvPr/>
          </p:nvPicPr>
          <p:blipFill rotWithShape="1">
            <a:blip r:embed="rId5">
              <a:alphaModFix/>
            </a:blip>
            <a:srcRect t="4607"/>
            <a:stretch/>
          </p:blipFill>
          <p:spPr>
            <a:xfrm>
              <a:off x="4961275" y="3210775"/>
              <a:ext cx="4081500" cy="157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</p:pic>
        <p:sp>
          <p:nvSpPr>
            <p:cNvPr id="385" name="Google Shape;385;p34"/>
            <p:cNvSpPr txBox="1"/>
            <p:nvPr/>
          </p:nvSpPr>
          <p:spPr>
            <a:xfrm>
              <a:off x="8721775" y="4646200"/>
              <a:ext cx="241500" cy="10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34"/>
          <p:cNvSpPr txBox="1"/>
          <p:nvPr/>
        </p:nvSpPr>
        <p:spPr>
          <a:xfrm>
            <a:off x="6779200" y="3637400"/>
            <a:ext cx="435600" cy="3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First order practical example</a:t>
            </a:r>
            <a:endParaRPr/>
          </a:p>
        </p:txBody>
      </p:sp>
      <p:sp>
        <p:nvSpPr>
          <p:cNvPr id="392" name="Google Shape;392;p35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462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Observe low pass filter example in MATLAB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393" name="Google Shape;393;p35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pic>
        <p:nvPicPr>
          <p:cNvPr id="394" name="Google Shape;39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7665" y="1536634"/>
            <a:ext cx="5591611" cy="2130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0401" y="4077269"/>
            <a:ext cx="6374767" cy="2363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6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First order </a:t>
            </a:r>
            <a:r>
              <a:rPr lang="en"/>
              <a:t>Continued</a:t>
            </a:r>
            <a:endParaRPr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endParaRPr/>
          </a:p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endParaRPr/>
          </a:p>
        </p:txBody>
      </p:sp>
      <p:sp>
        <p:nvSpPr>
          <p:cNvPr id="401" name="Google Shape;401;p36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"/>
              <a:pPr>
                <a:buSzPts val="1800"/>
              </a:pPr>
              <a:t>37</a:t>
            </a:fld>
            <a:endParaRPr/>
          </a:p>
        </p:txBody>
      </p:sp>
      <p:sp>
        <p:nvSpPr>
          <p:cNvPr id="402" name="Google Shape;402;p36"/>
          <p:cNvSpPr txBox="1"/>
          <p:nvPr/>
        </p:nvSpPr>
        <p:spPr>
          <a:xfrm>
            <a:off x="831203" y="1514167"/>
            <a:ext cx="6250000" cy="579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17" t="-418"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89" indent="-457189">
              <a:buClr>
                <a:srgbClr val="000000"/>
              </a:buClr>
              <a:buSzPts val="2800"/>
              <a:buFont typeface="Arial"/>
              <a:buChar char="•"/>
            </a:pPr>
            <a:r>
              <a:rPr lang="en" sz="3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37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36"/>
          <p:cNvPicPr preferRelativeResize="0"/>
          <p:nvPr/>
        </p:nvPicPr>
        <p:blipFill rotWithShape="1">
          <a:blip r:embed="rId4">
            <a:alphaModFix/>
          </a:blip>
          <a:srcRect l="5034" t="5829" r="7551"/>
          <a:stretch/>
        </p:blipFill>
        <p:spPr>
          <a:xfrm>
            <a:off x="7003435" y="1614033"/>
            <a:ext cx="5188567" cy="452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7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r>
              <a:rPr lang="en"/>
              <a:t>Transient performance : Second order pole system</a:t>
            </a:r>
            <a:endParaRPr/>
          </a:p>
        </p:txBody>
      </p:sp>
      <p:sp>
        <p:nvSpPr>
          <p:cNvPr id="409" name="Google Shape;409;p37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"/>
              <a:pPr>
                <a:buSzPts val="1800"/>
              </a:pPr>
              <a:t>38</a:t>
            </a:fld>
            <a:endParaRPr/>
          </a:p>
        </p:txBody>
      </p:sp>
      <p:sp>
        <p:nvSpPr>
          <p:cNvPr id="410" name="Google Shape;410;p37"/>
          <p:cNvSpPr txBox="1"/>
          <p:nvPr/>
        </p:nvSpPr>
        <p:spPr>
          <a:xfrm>
            <a:off x="831200" y="2151165"/>
            <a:ext cx="5264800" cy="429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58" t="-2327" b="-12565"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89" indent="-457189">
              <a:buClr>
                <a:srgbClr val="000000"/>
              </a:buClr>
              <a:buSzPts val="2800"/>
              <a:buFont typeface="Arial"/>
              <a:buChar char="•"/>
            </a:pPr>
            <a:r>
              <a:rPr lang="en" sz="3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37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1168" y="3536967"/>
            <a:ext cx="4789257" cy="28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7"/>
          <p:cNvPicPr preferRelativeResize="0"/>
          <p:nvPr/>
        </p:nvPicPr>
        <p:blipFill rotWithShape="1">
          <a:blip r:embed="rId5">
            <a:alphaModFix/>
          </a:blip>
          <a:srcRect t="9484" b="27990"/>
          <a:stretch/>
        </p:blipFill>
        <p:spPr>
          <a:xfrm>
            <a:off x="7749600" y="1575134"/>
            <a:ext cx="3963901" cy="175226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7"/>
          <p:cNvSpPr txBox="1"/>
          <p:nvPr/>
        </p:nvSpPr>
        <p:spPr>
          <a:xfrm>
            <a:off x="7006533" y="6333200"/>
            <a:ext cx="30124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to be recreated 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r>
              <a:rPr lang="en"/>
              <a:t>Second order example in MATLAB</a:t>
            </a:r>
            <a:endParaRPr/>
          </a:p>
        </p:txBody>
      </p:sp>
      <p:sp>
        <p:nvSpPr>
          <p:cNvPr id="419" name="Google Shape;419;p38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"/>
              <a:pPr>
                <a:buSzPts val="1800"/>
              </a:pPr>
              <a:t>39</a:t>
            </a:fld>
            <a:endParaRPr/>
          </a:p>
        </p:txBody>
      </p:sp>
      <p:sp>
        <p:nvSpPr>
          <p:cNvPr id="420" name="Google Shape;420;p38"/>
          <p:cNvSpPr txBox="1"/>
          <p:nvPr/>
        </p:nvSpPr>
        <p:spPr>
          <a:xfrm>
            <a:off x="831200" y="1710936"/>
            <a:ext cx="5384800" cy="452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98"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89" indent="-457189">
              <a:buClr>
                <a:srgbClr val="000000"/>
              </a:buClr>
              <a:buSzPts val="2800"/>
              <a:buFont typeface="Arial"/>
              <a:buChar char="•"/>
            </a:pPr>
            <a:r>
              <a:rPr lang="en" sz="3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37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1" name="Google Shape;421;p38"/>
          <p:cNvGrpSpPr/>
          <p:nvPr/>
        </p:nvGrpSpPr>
        <p:grpSpPr>
          <a:xfrm>
            <a:off x="6232067" y="1787668"/>
            <a:ext cx="5815533" cy="4545633"/>
            <a:chOff x="4674050" y="1340750"/>
            <a:chExt cx="4361650" cy="3409225"/>
          </a:xfrm>
        </p:grpSpPr>
        <p:grpSp>
          <p:nvGrpSpPr>
            <p:cNvPr id="422" name="Google Shape;422;p38"/>
            <p:cNvGrpSpPr/>
            <p:nvPr/>
          </p:nvGrpSpPr>
          <p:grpSpPr>
            <a:xfrm>
              <a:off x="5277675" y="1671550"/>
              <a:ext cx="3682508" cy="2487827"/>
              <a:chOff x="757444" y="1235843"/>
              <a:chExt cx="3843954" cy="2859900"/>
            </a:xfrm>
          </p:grpSpPr>
          <p:pic>
            <p:nvPicPr>
              <p:cNvPr id="423" name="Google Shape;423;p38"/>
              <p:cNvPicPr preferRelativeResize="0"/>
              <p:nvPr/>
            </p:nvPicPr>
            <p:blipFill rotWithShape="1">
              <a:blip r:embed="rId4">
                <a:alphaModFix/>
              </a:blip>
              <a:srcRect l="12550" t="9229" r="7709" b="13273"/>
              <a:stretch/>
            </p:blipFill>
            <p:spPr>
              <a:xfrm>
                <a:off x="757444" y="1235843"/>
                <a:ext cx="3843900" cy="2859900"/>
              </a:xfrm>
              <a:prstGeom prst="rect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424" name="Google Shape;424;p38"/>
              <p:cNvSpPr/>
              <p:nvPr/>
            </p:nvSpPr>
            <p:spPr>
              <a:xfrm>
                <a:off x="3200398" y="2980324"/>
                <a:ext cx="1401000" cy="1115400"/>
              </a:xfrm>
              <a:prstGeom prst="rect">
                <a:avLst/>
              </a:prstGeom>
              <a:solidFill>
                <a:srgbClr val="4F81BD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r>
                  <a:rPr lang="en"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%Mp = 8.1%</a:t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buClr>
                    <a:srgbClr val="000000"/>
                  </a:buClr>
                  <a:buSzPts val="1800"/>
                </a:pPr>
                <a:r>
                  <a:rPr lang="en"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 = 0.296s</a:t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buClr>
                    <a:srgbClr val="000000"/>
                  </a:buClr>
                  <a:buSzPts val="1800"/>
                </a:pPr>
                <a:r>
                  <a:rPr lang="en"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Ts = 1.03s</a:t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5" name="Google Shape;425;p38"/>
            <p:cNvSpPr txBox="1"/>
            <p:nvPr/>
          </p:nvSpPr>
          <p:spPr>
            <a:xfrm>
              <a:off x="5287500" y="4125500"/>
              <a:ext cx="3748200" cy="1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buClr>
                  <a:srgbClr val="000000"/>
                </a:buClr>
                <a:buSzPts val="1000"/>
              </a:pPr>
              <a:r>
                <a:rPr lang="en" sz="13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0       0.5                 1                   1.5         2           2.5</a:t>
              </a:r>
              <a:endParaRPr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8"/>
            <p:cNvSpPr txBox="1"/>
            <p:nvPr/>
          </p:nvSpPr>
          <p:spPr>
            <a:xfrm>
              <a:off x="4909300" y="1671550"/>
              <a:ext cx="548700" cy="26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buClr>
                  <a:srgbClr val="000000"/>
                </a:buClr>
                <a:buSzPts val="1000"/>
              </a:pPr>
              <a:r>
                <a:rPr lang="en" sz="13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0.3</a:t>
              </a:r>
              <a:endParaRPr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1000"/>
              </a:pPr>
              <a:endParaRPr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1000"/>
              </a:pPr>
              <a:r>
                <a:rPr lang="en" sz="13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0.25</a:t>
              </a:r>
              <a:endParaRPr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1000"/>
              </a:pPr>
              <a:endParaRPr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1000"/>
              </a:pPr>
              <a:endParaRPr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1000"/>
              </a:pPr>
              <a:r>
                <a:rPr lang="en" sz="13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0.2</a:t>
              </a:r>
              <a:endParaRPr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1000"/>
              </a:pPr>
              <a:endParaRPr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1000"/>
              </a:pPr>
              <a:r>
                <a:rPr lang="en" sz="13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0.15</a:t>
              </a:r>
              <a:endParaRPr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1000"/>
              </a:pPr>
              <a:endParaRPr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1000"/>
              </a:pPr>
              <a:r>
                <a:rPr lang="en" sz="13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0.1</a:t>
              </a:r>
              <a:endParaRPr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1000"/>
              </a:pPr>
              <a:endParaRPr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1000"/>
              </a:pPr>
              <a:endParaRPr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1000"/>
              </a:pPr>
              <a:r>
                <a:rPr lang="en" sz="13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0.05</a:t>
              </a:r>
              <a:endParaRPr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1000"/>
              </a:pPr>
              <a:endParaRPr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1000"/>
              </a:pPr>
              <a:endParaRPr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1000"/>
              </a:pPr>
              <a:r>
                <a:rPr lang="en" sz="13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8"/>
            <p:cNvSpPr txBox="1"/>
            <p:nvPr/>
          </p:nvSpPr>
          <p:spPr>
            <a:xfrm>
              <a:off x="6321800" y="4447275"/>
              <a:ext cx="15486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Time (seconds)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8"/>
            <p:cNvSpPr txBox="1"/>
            <p:nvPr/>
          </p:nvSpPr>
          <p:spPr>
            <a:xfrm rot="-5400000">
              <a:off x="4141250" y="2717950"/>
              <a:ext cx="13782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Amplitude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8"/>
            <p:cNvSpPr txBox="1"/>
            <p:nvPr/>
          </p:nvSpPr>
          <p:spPr>
            <a:xfrm>
              <a:off x="6221075" y="1340750"/>
              <a:ext cx="13971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Step response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Learning objectives </a:t>
            </a:r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In this week, we will 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Know about the autonomous vehicle industry 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Learn about the controls Systems in Automotive Vehicle 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Know how the controls react to input 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How the system responds to disturbance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PID Controllers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/>
              <a:t>System Types </a:t>
            </a:r>
            <a:endParaRPr b="1"/>
          </a:p>
        </p:txBody>
      </p:sp>
      <p:sp>
        <p:nvSpPr>
          <p:cNvPr id="435" name="Google Shape;435;p39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Steady state error</a:t>
            </a:r>
            <a:endParaRPr/>
          </a:p>
        </p:txBody>
      </p:sp>
      <p:sp>
        <p:nvSpPr>
          <p:cNvPr id="441" name="Google Shape;441;p40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63080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Steady-state error is defined as the difference between the input (command) and the output of a system in the limit as time goes to infinity.</a:t>
            </a:r>
            <a:endParaRPr/>
          </a:p>
          <a:p>
            <a:pPr indent="0">
              <a:spcBef>
                <a:spcPts val="2133"/>
              </a:spcBef>
              <a:buNone/>
            </a:pPr>
            <a:r>
              <a:rPr lang="en" u="sng"/>
              <a:t>Note</a:t>
            </a:r>
            <a:r>
              <a:rPr lang="en"/>
              <a:t>: Steady state error analysis is only useful for stable system.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442" name="Google Shape;442;p40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/>
          </a:p>
        </p:txBody>
      </p:sp>
      <p:sp>
        <p:nvSpPr>
          <p:cNvPr id="443" name="Google Shape;443;p40"/>
          <p:cNvSpPr txBox="1"/>
          <p:nvPr/>
        </p:nvSpPr>
        <p:spPr>
          <a:xfrm>
            <a:off x="6603996" y="1761648"/>
            <a:ext cx="6096000" cy="892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9901" y="3004434"/>
            <a:ext cx="4740500" cy="316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1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System Type</a:t>
            </a:r>
            <a:endParaRPr/>
          </a:p>
          <a:p>
            <a:pPr>
              <a:buClr>
                <a:schemeClr val="dk1"/>
              </a:buClr>
              <a:buSzPts val="1100"/>
            </a:pPr>
            <a:endParaRPr/>
          </a:p>
          <a:p>
            <a:endParaRPr/>
          </a:p>
        </p:txBody>
      </p:sp>
      <p:sp>
        <p:nvSpPr>
          <p:cNvPr id="450" name="Google Shape;450;p41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System type tells us how a transfer function will respond in steady state with respect to an input (reference input or disturbance input).</a:t>
            </a:r>
            <a:endParaRPr/>
          </a:p>
          <a:p>
            <a:r>
              <a:rPr lang="en"/>
              <a:t>Example let’s say we have a Type 1 system with respect to R.(by hand).</a:t>
            </a:r>
            <a:endParaRPr/>
          </a:p>
        </p:txBody>
      </p:sp>
      <p:sp>
        <p:nvSpPr>
          <p:cNvPr id="451" name="Google Shape;451;p41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  <p:pic>
        <p:nvPicPr>
          <p:cNvPr id="452" name="Google Shape;45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8266" y="4073133"/>
            <a:ext cx="6126567" cy="2260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/>
              <a:t>How to analyze system type</a:t>
            </a:r>
            <a:endParaRPr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endParaRPr/>
          </a:p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endParaRPr/>
          </a:p>
        </p:txBody>
      </p:sp>
      <p:sp>
        <p:nvSpPr>
          <p:cNvPr id="458" name="Google Shape;458;p42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"/>
              <a:pPr>
                <a:buSzPts val="1800"/>
              </a:pPr>
              <a:t>43</a:t>
            </a:fld>
            <a:endParaRPr/>
          </a:p>
        </p:txBody>
      </p:sp>
      <p:sp>
        <p:nvSpPr>
          <p:cNvPr id="459" name="Google Shape;459;p42"/>
          <p:cNvSpPr txBox="1"/>
          <p:nvPr/>
        </p:nvSpPr>
        <p:spPr>
          <a:xfrm>
            <a:off x="925767" y="1494832"/>
            <a:ext cx="5512400" cy="506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58" t="-897"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89" indent="-457189">
              <a:buClr>
                <a:srgbClr val="000000"/>
              </a:buClr>
              <a:buSzPts val="2800"/>
              <a:buFont typeface="Arial"/>
              <a:buChar char="•"/>
            </a:pPr>
            <a:r>
              <a:rPr lang="en" sz="3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37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7500" y="1970269"/>
            <a:ext cx="5512400" cy="23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2"/>
          <p:cNvSpPr txBox="1"/>
          <p:nvPr/>
        </p:nvSpPr>
        <p:spPr>
          <a:xfrm>
            <a:off x="8099795" y="4679209"/>
            <a:ext cx="2837600" cy="833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3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System type summary</a:t>
            </a:r>
            <a:endParaRPr/>
          </a:p>
        </p:txBody>
      </p:sp>
      <p:sp>
        <p:nvSpPr>
          <p:cNvPr id="467" name="Google Shape;467;p43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System type helps to determine whether the steady state error is 0, finite, or infinite for a particular input (step, impulse, parabola etc.).</a:t>
            </a:r>
            <a:endParaRPr/>
          </a:p>
          <a:p>
            <a:r>
              <a:rPr lang="en"/>
              <a:t>System type can be increased by adding an integrator to a controller.</a:t>
            </a:r>
            <a:endParaRPr/>
          </a:p>
          <a:p>
            <a:r>
              <a:rPr lang="en"/>
              <a:t>Steady state error results involving system type apply only to unity feedback systems. Non unity feedback systems resolve into unity systems and then solve them.</a:t>
            </a:r>
            <a:endParaRPr/>
          </a:p>
        </p:txBody>
      </p:sp>
      <p:sp>
        <p:nvSpPr>
          <p:cNvPr id="468" name="Google Shape;468;p43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4"/>
          <p:cNvSpPr txBox="1">
            <a:spLocks noGrp="1"/>
          </p:cNvSpPr>
          <p:nvPr>
            <p:ph type="title"/>
          </p:nvPr>
        </p:nvSpPr>
        <p:spPr>
          <a:xfrm>
            <a:off x="731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endParaRPr b="1"/>
          </a:p>
          <a:p>
            <a:pPr>
              <a:buClr>
                <a:schemeClr val="dk1"/>
              </a:buClr>
              <a:buSzPts val="1100"/>
            </a:pPr>
            <a:r>
              <a:rPr lang="en" b="1"/>
              <a:t>Disturbance rejection and tracking</a:t>
            </a:r>
            <a:endParaRPr b="1"/>
          </a:p>
          <a:p>
            <a:pPr>
              <a:buClr>
                <a:schemeClr val="dk1"/>
              </a:buClr>
              <a:buSzPts val="1100"/>
            </a:pPr>
            <a:endParaRPr/>
          </a:p>
          <a:p>
            <a:endParaRPr b="1" u="sng"/>
          </a:p>
        </p:txBody>
      </p:sp>
      <p:sp>
        <p:nvSpPr>
          <p:cNvPr id="474" name="Google Shape;474;p44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5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Disturbance rejection and tracking</a:t>
            </a:r>
            <a:endParaRPr/>
          </a:p>
        </p:txBody>
      </p:sp>
      <p:sp>
        <p:nvSpPr>
          <p:cNvPr id="480" name="Google Shape;480;p45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65732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/>
              <a:t>Disturbance rejection analysis is the ability of a closed loop system to ignore external disturbances. (Ex: wind turbulence on rocket, down hill in cruise control)</a:t>
            </a:r>
            <a:endParaRPr/>
          </a:p>
          <a:p>
            <a:pPr>
              <a:lnSpc>
                <a:spcPct val="100000"/>
              </a:lnSpc>
            </a:pPr>
            <a:r>
              <a:rPr lang="en"/>
              <a:t>Tracking analysis is a measure of how closely a system output follows reference input</a:t>
            </a:r>
            <a:endParaRPr/>
          </a:p>
          <a:p>
            <a:r>
              <a:rPr lang="en"/>
              <a:t>We will study this closely during lateral control lectures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46</a:t>
            </a:fld>
            <a:endParaRPr/>
          </a:p>
        </p:txBody>
      </p:sp>
      <p:pic>
        <p:nvPicPr>
          <p:cNvPr id="482" name="Google Shape;482;p45"/>
          <p:cNvPicPr preferRelativeResize="0"/>
          <p:nvPr/>
        </p:nvPicPr>
        <p:blipFill rotWithShape="1">
          <a:blip r:embed="rId3">
            <a:alphaModFix/>
          </a:blip>
          <a:srcRect l="6168" r="25510"/>
          <a:stretch/>
        </p:blipFill>
        <p:spPr>
          <a:xfrm>
            <a:off x="8802567" y="1512434"/>
            <a:ext cx="3240444" cy="316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7209" y="4571593"/>
            <a:ext cx="5384800" cy="19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5"/>
          <p:cNvSpPr/>
          <p:nvPr/>
        </p:nvSpPr>
        <p:spPr>
          <a:xfrm>
            <a:off x="9093200" y="1887479"/>
            <a:ext cx="508000" cy="20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5"/>
          <p:cNvSpPr/>
          <p:nvPr/>
        </p:nvSpPr>
        <p:spPr>
          <a:xfrm>
            <a:off x="9093200" y="2556873"/>
            <a:ext cx="508000" cy="20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5"/>
          <p:cNvSpPr txBox="1"/>
          <p:nvPr/>
        </p:nvSpPr>
        <p:spPr>
          <a:xfrm>
            <a:off x="7392300" y="1848665"/>
            <a:ext cx="17008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en" sz="20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Wind as disturbance</a:t>
            </a:r>
            <a:endParaRPr sz="2000" b="1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Disturbance rejection and tracking analysis with step inputs (hand calculation)</a:t>
            </a:r>
            <a:endParaRPr/>
          </a:p>
        </p:txBody>
      </p:sp>
      <p:sp>
        <p:nvSpPr>
          <p:cNvPr id="492" name="Google Shape;492;p46"/>
          <p:cNvSpPr txBox="1">
            <a:spLocks noGrp="1"/>
          </p:cNvSpPr>
          <p:nvPr>
            <p:ph type="body" idx="1"/>
          </p:nvPr>
        </p:nvSpPr>
        <p:spPr>
          <a:xfrm>
            <a:off x="831200" y="2126833"/>
            <a:ext cx="11360800" cy="39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/>
              <a:t> </a:t>
            </a:r>
            <a:endParaRPr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493" name="Google Shape;493;p46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47</a:t>
            </a:fld>
            <a:endParaRPr/>
          </a:p>
        </p:txBody>
      </p:sp>
      <p:sp>
        <p:nvSpPr>
          <p:cNvPr id="494" name="Google Shape;494;p46"/>
          <p:cNvSpPr txBox="1"/>
          <p:nvPr/>
        </p:nvSpPr>
        <p:spPr>
          <a:xfrm>
            <a:off x="2185633" y="5069989"/>
            <a:ext cx="8572000" cy="1039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8931" y="2500701"/>
            <a:ext cx="7003776" cy="271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Disturbance rejection and tracking analysis with step input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1" name="Google Shape;501;p47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"/>
              <a:pPr>
                <a:buSzPts val="1800"/>
              </a:pPr>
              <a:t>48</a:t>
            </a:fld>
            <a:endParaRPr/>
          </a:p>
        </p:txBody>
      </p:sp>
      <p:sp>
        <p:nvSpPr>
          <p:cNvPr id="502" name="Google Shape;502;p47"/>
          <p:cNvSpPr txBox="1"/>
          <p:nvPr/>
        </p:nvSpPr>
        <p:spPr>
          <a:xfrm>
            <a:off x="831200" y="2071000"/>
            <a:ext cx="5815200" cy="478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57" t="-2508" r="-1957"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89">
              <a:buClr>
                <a:srgbClr val="000000"/>
              </a:buClr>
              <a:buSzPts val="2800"/>
            </a:pPr>
            <a:r>
              <a:rPr lang="en" sz="3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37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5000" y="2707067"/>
            <a:ext cx="5815200" cy="21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63498" y="1536634"/>
            <a:ext cx="2237700" cy="35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8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Other common controls concepts to consider</a:t>
            </a:r>
            <a:endParaRPr/>
          </a:p>
          <a:p>
            <a:pPr>
              <a:buClr>
                <a:schemeClr val="dk1"/>
              </a:buClr>
              <a:buSzPts val="1100"/>
            </a:pPr>
            <a:endParaRPr/>
          </a:p>
          <a:p>
            <a:endParaRPr/>
          </a:p>
        </p:txBody>
      </p:sp>
      <p:sp>
        <p:nvSpPr>
          <p:cNvPr id="510" name="Google Shape;510;p48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76908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/>
              <a:t>Control magnitude </a:t>
            </a:r>
            <a:endParaRPr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/>
              <a:t>Must be within system limitations</a:t>
            </a:r>
            <a:endParaRPr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/>
              <a:t>Ex: Rocket engine has limited thrust capacity hence the control input cannot cross above that. (ex: max thrust 6806kN)</a:t>
            </a:r>
            <a:endParaRPr/>
          </a:p>
          <a:p>
            <a:pPr>
              <a:lnSpc>
                <a:spcPct val="100000"/>
              </a:lnSpc>
            </a:pPr>
            <a:r>
              <a:rPr lang="en"/>
              <a:t>Robustness :</a:t>
            </a:r>
            <a:endParaRPr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/>
              <a:t>A system is robust if the performance specifications are met in the presence of parameter variations within defined range.</a:t>
            </a:r>
            <a:endParaRPr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/>
              <a:t>Ex: The rocket control system must be able to operate in different payloads within defined range. (ex: 22800 kg +/ 5500 kg)</a:t>
            </a:r>
            <a:endParaRPr/>
          </a:p>
        </p:txBody>
      </p:sp>
      <p:sp>
        <p:nvSpPr>
          <p:cNvPr id="511" name="Google Shape;511;p48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49</a:t>
            </a:fld>
            <a:endParaRPr/>
          </a:p>
        </p:txBody>
      </p:sp>
      <p:sp>
        <p:nvSpPr>
          <p:cNvPr id="512" name="Google Shape;512;p48"/>
          <p:cNvSpPr txBox="1"/>
          <p:nvPr/>
        </p:nvSpPr>
        <p:spPr>
          <a:xfrm>
            <a:off x="8256867" y="4672467"/>
            <a:ext cx="3935200" cy="1055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SpaceX </a:t>
            </a: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falcon 9 has a payload capacity of 22800 kg expandable to +5500 for geostationary orbits. 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8"/>
          <p:cNvSpPr txBox="1"/>
          <p:nvPr/>
        </p:nvSpPr>
        <p:spPr>
          <a:xfrm>
            <a:off x="8256767" y="5766067"/>
            <a:ext cx="3935200" cy="6688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SpaceX</a:t>
            </a: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falcon 9 has a maximum thrust capacity of 6806kN at liftoff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>
                <a:latin typeface="Helvetica Neue"/>
                <a:ea typeface="Helvetica Neue"/>
                <a:cs typeface="Helvetica Neue"/>
                <a:sym typeface="Helvetica Neue"/>
              </a:rPr>
              <a:t>Autonomous Vehicle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4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9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/>
              <a:t>PID Controller</a:t>
            </a:r>
            <a:r>
              <a:rPr lang="en" b="1" u="sng"/>
              <a:t> </a:t>
            </a:r>
            <a:endParaRPr b="1" u="sng"/>
          </a:p>
        </p:txBody>
      </p:sp>
      <p:sp>
        <p:nvSpPr>
          <p:cNvPr id="519" name="Google Shape;519;p49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0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PID Controller</a:t>
            </a:r>
            <a:endParaRPr/>
          </a:p>
        </p:txBody>
      </p:sp>
      <p:sp>
        <p:nvSpPr>
          <p:cNvPr id="525" name="Google Shape;525;p50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5664000" cy="463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PID controller algorithm: Proportional (P); Integral (I); Derivative (D)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P = depends on the present error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I = accumulation of past errors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D = prediction of future errors</a:t>
            </a:r>
            <a:endParaRPr/>
          </a:p>
        </p:txBody>
      </p:sp>
      <p:sp>
        <p:nvSpPr>
          <p:cNvPr id="526" name="Google Shape;526;p50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51</a:t>
            </a:fld>
            <a:endParaRPr/>
          </a:p>
        </p:txBody>
      </p:sp>
      <p:pic>
        <p:nvPicPr>
          <p:cNvPr id="527" name="Google Shape;52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00233" y="1536633"/>
            <a:ext cx="4756000" cy="156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50"/>
          <p:cNvGrpSpPr/>
          <p:nvPr/>
        </p:nvGrpSpPr>
        <p:grpSpPr>
          <a:xfrm>
            <a:off x="6823967" y="3103434"/>
            <a:ext cx="5202767" cy="3318700"/>
            <a:chOff x="5117975" y="2327575"/>
            <a:chExt cx="3902075" cy="2489025"/>
          </a:xfrm>
        </p:grpSpPr>
        <p:grpSp>
          <p:nvGrpSpPr>
            <p:cNvPr id="529" name="Google Shape;529;p50"/>
            <p:cNvGrpSpPr/>
            <p:nvPr/>
          </p:nvGrpSpPr>
          <p:grpSpPr>
            <a:xfrm>
              <a:off x="5293325" y="2327575"/>
              <a:ext cx="3726725" cy="2489025"/>
              <a:chOff x="5293325" y="2327575"/>
              <a:chExt cx="3726725" cy="2489025"/>
            </a:xfrm>
          </p:grpSpPr>
          <p:pic>
            <p:nvPicPr>
              <p:cNvPr id="530" name="Google Shape;530;p5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293325" y="2327575"/>
                <a:ext cx="1542135" cy="2489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1" name="Google Shape;531;p50"/>
              <p:cNvSpPr txBox="1"/>
              <p:nvPr/>
            </p:nvSpPr>
            <p:spPr>
              <a:xfrm>
                <a:off x="6835450" y="4376250"/>
                <a:ext cx="2184600" cy="39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867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PID used in throttle body</a:t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2" name="Google Shape;532;p50"/>
            <p:cNvSpPr txBox="1"/>
            <p:nvPr/>
          </p:nvSpPr>
          <p:spPr>
            <a:xfrm>
              <a:off x="5117975" y="4452450"/>
              <a:ext cx="2985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3" name="Google Shape;533;p50"/>
          <p:cNvGrpSpPr/>
          <p:nvPr/>
        </p:nvGrpSpPr>
        <p:grpSpPr>
          <a:xfrm>
            <a:off x="6385200" y="3127633"/>
            <a:ext cx="5373267" cy="3138800"/>
            <a:chOff x="5093700" y="2421925"/>
            <a:chExt cx="4029950" cy="2354100"/>
          </a:xfrm>
        </p:grpSpPr>
        <p:grpSp>
          <p:nvGrpSpPr>
            <p:cNvPr id="534" name="Google Shape;534;p50"/>
            <p:cNvGrpSpPr/>
            <p:nvPr/>
          </p:nvGrpSpPr>
          <p:grpSpPr>
            <a:xfrm>
              <a:off x="5093700" y="2421925"/>
              <a:ext cx="4029950" cy="2354100"/>
              <a:chOff x="4786125" y="2345725"/>
              <a:chExt cx="4029950" cy="2354100"/>
            </a:xfrm>
          </p:grpSpPr>
          <p:pic>
            <p:nvPicPr>
              <p:cNvPr id="535" name="Google Shape;535;p50"/>
              <p:cNvPicPr preferRelativeResize="0"/>
              <p:nvPr/>
            </p:nvPicPr>
            <p:blipFill rotWithShape="1">
              <a:blip r:embed="rId5">
                <a:alphaModFix/>
              </a:blip>
              <a:srcRect l="19483" r="18603"/>
              <a:stretch/>
            </p:blipFill>
            <p:spPr>
              <a:xfrm>
                <a:off x="4786125" y="2345725"/>
                <a:ext cx="2060874" cy="2354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6" name="Google Shape;536;p50"/>
              <p:cNvSpPr txBox="1"/>
              <p:nvPr/>
            </p:nvSpPr>
            <p:spPr>
              <a:xfrm>
                <a:off x="6812675" y="3978400"/>
                <a:ext cx="2003400" cy="39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867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PID used in robotics</a:t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7" name="Google Shape;537;p50"/>
            <p:cNvSpPr txBox="1"/>
            <p:nvPr/>
          </p:nvSpPr>
          <p:spPr>
            <a:xfrm>
              <a:off x="5141225" y="4290975"/>
              <a:ext cx="1839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" name="Google Shape;538;p50"/>
          <p:cNvGrpSpPr/>
          <p:nvPr/>
        </p:nvGrpSpPr>
        <p:grpSpPr>
          <a:xfrm>
            <a:off x="6136767" y="3060332"/>
            <a:ext cx="5729167" cy="3318699"/>
            <a:chOff x="4373975" y="2142849"/>
            <a:chExt cx="4296875" cy="2489024"/>
          </a:xfrm>
        </p:grpSpPr>
        <p:grpSp>
          <p:nvGrpSpPr>
            <p:cNvPr id="539" name="Google Shape;539;p50"/>
            <p:cNvGrpSpPr/>
            <p:nvPr/>
          </p:nvGrpSpPr>
          <p:grpSpPr>
            <a:xfrm>
              <a:off x="4470650" y="2142849"/>
              <a:ext cx="4200200" cy="2489024"/>
              <a:chOff x="4615625" y="2327574"/>
              <a:chExt cx="4200200" cy="2489024"/>
            </a:xfrm>
          </p:grpSpPr>
          <p:pic>
            <p:nvPicPr>
              <p:cNvPr id="540" name="Google Shape;540;p50"/>
              <p:cNvPicPr preferRelativeResize="0"/>
              <p:nvPr/>
            </p:nvPicPr>
            <p:blipFill rotWithShape="1">
              <a:blip r:embed="rId6">
                <a:alphaModFix/>
              </a:blip>
              <a:srcRect l="7126" t="4697" r="6059" b="8623"/>
              <a:stretch/>
            </p:blipFill>
            <p:spPr>
              <a:xfrm>
                <a:off x="4615625" y="2327574"/>
                <a:ext cx="2125953" cy="24890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1" name="Google Shape;541;p50"/>
              <p:cNvSpPr txBox="1"/>
              <p:nvPr/>
            </p:nvSpPr>
            <p:spPr>
              <a:xfrm>
                <a:off x="6750625" y="3580575"/>
                <a:ext cx="2065200" cy="39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867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PID used in automation</a:t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2" name="Google Shape;542;p50"/>
            <p:cNvSpPr txBox="1"/>
            <p:nvPr/>
          </p:nvSpPr>
          <p:spPr>
            <a:xfrm>
              <a:off x="4373975" y="4347825"/>
              <a:ext cx="414900" cy="2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3" name="Google Shape;543;p50"/>
          <p:cNvGrpSpPr/>
          <p:nvPr/>
        </p:nvGrpSpPr>
        <p:grpSpPr>
          <a:xfrm>
            <a:off x="6216467" y="3037683"/>
            <a:ext cx="5190933" cy="3318699"/>
            <a:chOff x="4709825" y="2421925"/>
            <a:chExt cx="3893200" cy="2489024"/>
          </a:xfrm>
        </p:grpSpPr>
        <p:pic>
          <p:nvPicPr>
            <p:cNvPr id="544" name="Google Shape;544;p5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709825" y="2421925"/>
              <a:ext cx="2187717" cy="2489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" name="Google Shape;545;p50"/>
            <p:cNvSpPr txBox="1"/>
            <p:nvPr/>
          </p:nvSpPr>
          <p:spPr>
            <a:xfrm>
              <a:off x="6883725" y="3244700"/>
              <a:ext cx="1719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PID used in ADAS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1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r>
              <a:rPr lang="en"/>
              <a:t>PID Controllers</a:t>
            </a:r>
            <a:endParaRPr/>
          </a:p>
        </p:txBody>
      </p:sp>
      <p:sp>
        <p:nvSpPr>
          <p:cNvPr id="551" name="Google Shape;551;p51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"/>
              <a:pPr>
                <a:buSzPts val="1800"/>
              </a:pPr>
              <a:t>52</a:t>
            </a:fld>
            <a:endParaRPr/>
          </a:p>
        </p:txBody>
      </p:sp>
      <p:sp>
        <p:nvSpPr>
          <p:cNvPr id="552" name="Google Shape;552;p51"/>
          <p:cNvSpPr txBox="1"/>
          <p:nvPr/>
        </p:nvSpPr>
        <p:spPr>
          <a:xfrm>
            <a:off x="923600" y="1600200"/>
            <a:ext cx="11166800" cy="4822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668" t="-2688"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89">
              <a:buClr>
                <a:srgbClr val="000000"/>
              </a:buClr>
              <a:buSzPts val="3200"/>
            </a:pPr>
            <a:r>
              <a:rPr lang="en" sz="42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42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2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Building a PID system in Simulink</a:t>
            </a:r>
            <a:endParaRPr/>
          </a:p>
          <a:p>
            <a:pPr>
              <a:buClr>
                <a:schemeClr val="dk1"/>
              </a:buClr>
              <a:buSzPts val="1100"/>
            </a:pPr>
            <a:endParaRPr/>
          </a:p>
          <a:p>
            <a:endParaRPr/>
          </a:p>
        </p:txBody>
      </p:sp>
      <p:sp>
        <p:nvSpPr>
          <p:cNvPr id="558" name="Google Shape;558;p52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50008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Consider the mass spring damper example and model in Simulink</a:t>
            </a:r>
            <a:endParaRPr/>
          </a:p>
        </p:txBody>
      </p:sp>
      <p:sp>
        <p:nvSpPr>
          <p:cNvPr id="559" name="Google Shape;559;p52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53</a:t>
            </a:fld>
            <a:endParaRPr/>
          </a:p>
        </p:txBody>
      </p:sp>
      <p:pic>
        <p:nvPicPr>
          <p:cNvPr id="560" name="Google Shape;56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4999" y="1296367"/>
            <a:ext cx="3950535" cy="27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2"/>
          <p:cNvSpPr/>
          <p:nvPr/>
        </p:nvSpPr>
        <p:spPr>
          <a:xfrm>
            <a:off x="8673667" y="3691000"/>
            <a:ext cx="2614400" cy="893600"/>
          </a:xfrm>
          <a:prstGeom prst="rect">
            <a:avLst/>
          </a:prstGeom>
          <a:solidFill>
            <a:srgbClr val="4F81BD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Mass = 1kg;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"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 = 10 N/m;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"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 = 20 Ns/m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Google Shape;562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901" y="3208293"/>
            <a:ext cx="8430764" cy="3308209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2"/>
          <p:cNvSpPr txBox="1"/>
          <p:nvPr/>
        </p:nvSpPr>
        <p:spPr>
          <a:xfrm>
            <a:off x="9966733" y="5627067"/>
            <a:ext cx="18444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be recreated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3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PID controllers summarized</a:t>
            </a:r>
            <a:endParaRPr/>
          </a:p>
        </p:txBody>
      </p:sp>
      <p:sp>
        <p:nvSpPr>
          <p:cNvPr id="569" name="Google Shape;569;p53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59860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Proportional: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Speeds up the response (reduces rise time)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As Kp increases </a:t>
            </a:r>
            <a:endParaRPr/>
          </a:p>
          <a:p>
            <a:pPr lvl="2" indent="-457189">
              <a:spcBef>
                <a:spcPts val="0"/>
              </a:spcBef>
              <a:buSzPts val="1800"/>
            </a:pPr>
            <a:r>
              <a:rPr lang="en" sz="2400"/>
              <a:t>%Mp overshoot increases (oscillations increases)</a:t>
            </a:r>
            <a:endParaRPr sz="2400"/>
          </a:p>
          <a:p>
            <a:pPr lvl="2" indent="-457189">
              <a:spcBef>
                <a:spcPts val="0"/>
              </a:spcBef>
              <a:buSzPts val="1800"/>
            </a:pPr>
            <a:r>
              <a:rPr lang="en" sz="2400"/>
              <a:t>pushes system towards instability</a:t>
            </a:r>
            <a:endParaRPr sz="2400"/>
          </a:p>
          <a:p>
            <a:pPr lvl="1">
              <a:spcBef>
                <a:spcPts val="0"/>
              </a:spcBef>
            </a:pPr>
            <a:r>
              <a:rPr lang="en"/>
              <a:t>Improves steady state tracking</a:t>
            </a:r>
            <a:endParaRPr/>
          </a:p>
        </p:txBody>
      </p:sp>
      <p:sp>
        <p:nvSpPr>
          <p:cNvPr id="570" name="Google Shape;570;p53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54</a:t>
            </a:fld>
            <a:endParaRPr/>
          </a:p>
        </p:txBody>
      </p:sp>
      <p:grpSp>
        <p:nvGrpSpPr>
          <p:cNvPr id="571" name="Google Shape;571;p53"/>
          <p:cNvGrpSpPr/>
          <p:nvPr/>
        </p:nvGrpSpPr>
        <p:grpSpPr>
          <a:xfrm>
            <a:off x="6585901" y="2102867"/>
            <a:ext cx="5606100" cy="4357467"/>
            <a:chOff x="4939425" y="1577150"/>
            <a:chExt cx="4204575" cy="3268100"/>
          </a:xfrm>
        </p:grpSpPr>
        <p:pic>
          <p:nvPicPr>
            <p:cNvPr id="572" name="Google Shape;572;p53"/>
            <p:cNvPicPr preferRelativeResize="0"/>
            <p:nvPr/>
          </p:nvPicPr>
          <p:blipFill rotWithShape="1">
            <a:blip r:embed="rId3">
              <a:alphaModFix/>
            </a:blip>
            <a:srcRect t="5338" r="5916"/>
            <a:stretch/>
          </p:blipFill>
          <p:spPr>
            <a:xfrm>
              <a:off x="4939425" y="1577150"/>
              <a:ext cx="4204575" cy="31726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73" name="Google Shape;573;p53"/>
            <p:cNvCxnSpPr/>
            <p:nvPr/>
          </p:nvCxnSpPr>
          <p:spPr>
            <a:xfrm rot="10800000">
              <a:off x="6022150" y="2443900"/>
              <a:ext cx="0" cy="1889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4" name="Google Shape;574;p53"/>
            <p:cNvCxnSpPr/>
            <p:nvPr/>
          </p:nvCxnSpPr>
          <p:spPr>
            <a:xfrm rot="10800000" flipH="1">
              <a:off x="6022150" y="2429775"/>
              <a:ext cx="2927100" cy="141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75" name="Google Shape;575;p53"/>
            <p:cNvSpPr txBox="1"/>
            <p:nvPr/>
          </p:nvSpPr>
          <p:spPr>
            <a:xfrm>
              <a:off x="6661550" y="4546750"/>
              <a:ext cx="1420800" cy="29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Time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3"/>
            <p:cNvSpPr txBox="1"/>
            <p:nvPr/>
          </p:nvSpPr>
          <p:spPr>
            <a:xfrm rot="-5400000">
              <a:off x="4407675" y="2984800"/>
              <a:ext cx="1420800" cy="35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Amplitude 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4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PID controllers summarized</a:t>
            </a:r>
            <a:endParaRPr/>
          </a:p>
        </p:txBody>
      </p:sp>
      <p:sp>
        <p:nvSpPr>
          <p:cNvPr id="582" name="Google Shape;582;p54"/>
          <p:cNvSpPr txBox="1">
            <a:spLocks noGrp="1"/>
          </p:cNvSpPr>
          <p:nvPr>
            <p:ph type="body" idx="1"/>
          </p:nvPr>
        </p:nvSpPr>
        <p:spPr>
          <a:xfrm>
            <a:off x="628000" y="1536633"/>
            <a:ext cx="6346000" cy="498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PD (Proportional plus derivative):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PD control adds sort of a damping.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Disturbance rejection and tracking may be improved.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Large derivative gains are often difficult to realize in proactive due to large sensor noise</a:t>
            </a:r>
            <a:endParaRPr/>
          </a:p>
        </p:txBody>
      </p:sp>
      <p:sp>
        <p:nvSpPr>
          <p:cNvPr id="583" name="Google Shape;583;p54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55</a:t>
            </a:fld>
            <a:endParaRPr/>
          </a:p>
        </p:txBody>
      </p:sp>
      <p:grpSp>
        <p:nvGrpSpPr>
          <p:cNvPr id="584" name="Google Shape;584;p54"/>
          <p:cNvGrpSpPr/>
          <p:nvPr/>
        </p:nvGrpSpPr>
        <p:grpSpPr>
          <a:xfrm>
            <a:off x="6674333" y="1792333"/>
            <a:ext cx="5517667" cy="4668000"/>
            <a:chOff x="5005750" y="1344250"/>
            <a:chExt cx="4138250" cy="3501000"/>
          </a:xfrm>
        </p:grpSpPr>
        <p:pic>
          <p:nvPicPr>
            <p:cNvPr id="585" name="Google Shape;585;p54"/>
            <p:cNvPicPr preferRelativeResize="0"/>
            <p:nvPr/>
          </p:nvPicPr>
          <p:blipFill rotWithShape="1">
            <a:blip r:embed="rId3">
              <a:alphaModFix/>
            </a:blip>
            <a:srcRect r="7397"/>
            <a:stretch/>
          </p:blipFill>
          <p:spPr>
            <a:xfrm>
              <a:off x="5005750" y="1344250"/>
              <a:ext cx="4138250" cy="33517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86" name="Google Shape;586;p54"/>
            <p:cNvCxnSpPr/>
            <p:nvPr/>
          </p:nvCxnSpPr>
          <p:spPr>
            <a:xfrm rot="10800000" flipH="1">
              <a:off x="6093200" y="2074400"/>
              <a:ext cx="14100" cy="22308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7" name="Google Shape;587;p54"/>
            <p:cNvCxnSpPr/>
            <p:nvPr/>
          </p:nvCxnSpPr>
          <p:spPr>
            <a:xfrm rot="10800000" flipH="1">
              <a:off x="6121625" y="2031750"/>
              <a:ext cx="2912700" cy="285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88" name="Google Shape;588;p54"/>
            <p:cNvSpPr txBox="1"/>
            <p:nvPr/>
          </p:nvSpPr>
          <p:spPr>
            <a:xfrm>
              <a:off x="6813950" y="4546750"/>
              <a:ext cx="1420800" cy="29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Time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4"/>
            <p:cNvSpPr txBox="1"/>
            <p:nvPr/>
          </p:nvSpPr>
          <p:spPr>
            <a:xfrm rot="-5400000">
              <a:off x="4588350" y="2970050"/>
              <a:ext cx="1302000" cy="28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Amplitude 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5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PID controllers summarized</a:t>
            </a:r>
            <a:endParaRPr/>
          </a:p>
          <a:p>
            <a:pPr>
              <a:buClr>
                <a:schemeClr val="dk1"/>
              </a:buClr>
              <a:buSzPts val="1100"/>
            </a:pPr>
            <a:endParaRPr/>
          </a:p>
          <a:p>
            <a:endParaRPr/>
          </a:p>
        </p:txBody>
      </p:sp>
      <p:sp>
        <p:nvSpPr>
          <p:cNvPr id="595" name="Google Shape;595;p55"/>
          <p:cNvSpPr txBox="1">
            <a:spLocks noGrp="1"/>
          </p:cNvSpPr>
          <p:nvPr>
            <p:ph type="body" idx="1"/>
          </p:nvPr>
        </p:nvSpPr>
        <p:spPr>
          <a:xfrm>
            <a:off x="628000" y="1536633"/>
            <a:ext cx="6302800" cy="490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/>
              <a:t>Proportional plus integral (PI) :</a:t>
            </a:r>
            <a:endParaRPr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/>
              <a:t>PI control can improve both disturbance rejection and tracking performance</a:t>
            </a:r>
            <a:endParaRPr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/>
              <a:t>Large integral gains can make the system go unstable, usually more easily than a simple P controller</a:t>
            </a:r>
            <a:endParaRPr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/>
              <a:t>PI control may result in larger settling time and high overshoot. (also sometimes known as integrator wind-up error)</a:t>
            </a:r>
            <a:endParaRPr/>
          </a:p>
        </p:txBody>
      </p:sp>
      <p:sp>
        <p:nvSpPr>
          <p:cNvPr id="596" name="Google Shape;596;p55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56</a:t>
            </a:fld>
            <a:endParaRPr/>
          </a:p>
        </p:txBody>
      </p:sp>
      <p:grpSp>
        <p:nvGrpSpPr>
          <p:cNvPr id="597" name="Google Shape;597;p55"/>
          <p:cNvGrpSpPr/>
          <p:nvPr/>
        </p:nvGrpSpPr>
        <p:grpSpPr>
          <a:xfrm>
            <a:off x="6775334" y="1250267"/>
            <a:ext cx="5606100" cy="4357467"/>
            <a:chOff x="4939425" y="1577150"/>
            <a:chExt cx="4204575" cy="3268100"/>
          </a:xfrm>
        </p:grpSpPr>
        <p:pic>
          <p:nvPicPr>
            <p:cNvPr id="598" name="Google Shape;598;p55"/>
            <p:cNvPicPr preferRelativeResize="0"/>
            <p:nvPr/>
          </p:nvPicPr>
          <p:blipFill rotWithShape="1">
            <a:blip r:embed="rId3">
              <a:alphaModFix/>
            </a:blip>
            <a:srcRect t="5338" r="5916"/>
            <a:stretch/>
          </p:blipFill>
          <p:spPr>
            <a:xfrm>
              <a:off x="4939425" y="1577150"/>
              <a:ext cx="4204575" cy="31726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99" name="Google Shape;599;p55"/>
            <p:cNvCxnSpPr/>
            <p:nvPr/>
          </p:nvCxnSpPr>
          <p:spPr>
            <a:xfrm rot="10800000">
              <a:off x="6022150" y="2443900"/>
              <a:ext cx="0" cy="1889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0" name="Google Shape;600;p55"/>
            <p:cNvCxnSpPr/>
            <p:nvPr/>
          </p:nvCxnSpPr>
          <p:spPr>
            <a:xfrm rot="10800000" flipH="1">
              <a:off x="6022150" y="2429775"/>
              <a:ext cx="2927100" cy="141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01" name="Google Shape;601;p55"/>
            <p:cNvSpPr txBox="1"/>
            <p:nvPr/>
          </p:nvSpPr>
          <p:spPr>
            <a:xfrm>
              <a:off x="6661550" y="4546750"/>
              <a:ext cx="1420800" cy="29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Time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5"/>
            <p:cNvSpPr txBox="1"/>
            <p:nvPr/>
          </p:nvSpPr>
          <p:spPr>
            <a:xfrm rot="-5400000">
              <a:off x="4407675" y="2984800"/>
              <a:ext cx="1420800" cy="35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Amplitude 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6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PID controllers summarized</a:t>
            </a:r>
            <a:endParaRPr/>
          </a:p>
          <a:p>
            <a:pPr>
              <a:buClr>
                <a:schemeClr val="dk1"/>
              </a:buClr>
              <a:buSzPts val="1100"/>
            </a:pPr>
            <a:endParaRPr/>
          </a:p>
          <a:p>
            <a:endParaRPr/>
          </a:p>
        </p:txBody>
      </p:sp>
      <p:sp>
        <p:nvSpPr>
          <p:cNvPr id="608" name="Google Shape;608;p56"/>
          <p:cNvSpPr txBox="1">
            <a:spLocks noGrp="1"/>
          </p:cNvSpPr>
          <p:nvPr>
            <p:ph type="body" idx="1"/>
          </p:nvPr>
        </p:nvSpPr>
        <p:spPr>
          <a:xfrm>
            <a:off x="831200" y="1456484"/>
            <a:ext cx="5872400" cy="471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/>
              <a:t>Proportional integral and derivative (PID): </a:t>
            </a:r>
            <a:endParaRPr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/>
              <a:t>Tracking &amp; disturbance rejection is usually better due to integral term</a:t>
            </a:r>
            <a:endParaRPr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/>
              <a:t>Derivative gains may need to be made lower than theoretical values due to sensor noise</a:t>
            </a:r>
            <a:endParaRPr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/>
              <a:t>PID tuning is a tricky process. There are several ways like Trial and error , Ziegler-Nichols, twiddle algorithm</a:t>
            </a:r>
            <a:endParaRPr/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609" name="Google Shape;609;p56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57</a:t>
            </a:fld>
            <a:endParaRPr/>
          </a:p>
        </p:txBody>
      </p:sp>
      <p:cxnSp>
        <p:nvCxnSpPr>
          <p:cNvPr id="610" name="Google Shape;610;p56"/>
          <p:cNvCxnSpPr/>
          <p:nvPr/>
        </p:nvCxnSpPr>
        <p:spPr>
          <a:xfrm>
            <a:off x="8010600" y="2406000"/>
            <a:ext cx="0" cy="3201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1" name="Google Shape;611;p56"/>
          <p:cNvCxnSpPr/>
          <p:nvPr/>
        </p:nvCxnSpPr>
        <p:spPr>
          <a:xfrm>
            <a:off x="8029533" y="2406000"/>
            <a:ext cx="40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12" name="Google Shape;612;p56"/>
          <p:cNvGrpSpPr/>
          <p:nvPr/>
        </p:nvGrpSpPr>
        <p:grpSpPr>
          <a:xfrm>
            <a:off x="6572134" y="1410834"/>
            <a:ext cx="5619868" cy="4806500"/>
            <a:chOff x="4929100" y="1058125"/>
            <a:chExt cx="4214901" cy="3604875"/>
          </a:xfrm>
        </p:grpSpPr>
        <p:pic>
          <p:nvPicPr>
            <p:cNvPr id="613" name="Google Shape;613;p56"/>
            <p:cNvPicPr preferRelativeResize="0"/>
            <p:nvPr/>
          </p:nvPicPr>
          <p:blipFill rotWithShape="1">
            <a:blip r:embed="rId3">
              <a:alphaModFix/>
            </a:blip>
            <a:srcRect l="8552" r="8569" b="3753"/>
            <a:stretch/>
          </p:blipFill>
          <p:spPr>
            <a:xfrm>
              <a:off x="5269100" y="1058125"/>
              <a:ext cx="3874901" cy="3374949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</p:pic>
        <p:sp>
          <p:nvSpPr>
            <p:cNvPr id="614" name="Google Shape;614;p56"/>
            <p:cNvSpPr txBox="1"/>
            <p:nvPr/>
          </p:nvSpPr>
          <p:spPr>
            <a:xfrm rot="-5400000">
              <a:off x="4397350" y="2345350"/>
              <a:ext cx="1420800" cy="357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Amplitude 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6"/>
            <p:cNvSpPr txBox="1"/>
            <p:nvPr/>
          </p:nvSpPr>
          <p:spPr>
            <a:xfrm>
              <a:off x="6651225" y="4364500"/>
              <a:ext cx="1420800" cy="29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Time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16" name="Google Shape;616;p56"/>
          <p:cNvCxnSpPr/>
          <p:nvPr/>
        </p:nvCxnSpPr>
        <p:spPr>
          <a:xfrm>
            <a:off x="8010600" y="2424933"/>
            <a:ext cx="18800" cy="3144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7" name="Google Shape;617;p56"/>
          <p:cNvCxnSpPr/>
          <p:nvPr/>
        </p:nvCxnSpPr>
        <p:spPr>
          <a:xfrm>
            <a:off x="8029533" y="2406000"/>
            <a:ext cx="40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7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r>
              <a:rPr lang="en"/>
              <a:t>Rule of thumb with PIDs</a:t>
            </a:r>
            <a:endParaRPr/>
          </a:p>
        </p:txBody>
      </p:sp>
      <p:sp>
        <p:nvSpPr>
          <p:cNvPr id="623" name="Google Shape;623;p57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"/>
              <a:pPr>
                <a:buSzPts val="1800"/>
              </a:pPr>
              <a:t>58</a:t>
            </a:fld>
            <a:endParaRPr/>
          </a:p>
        </p:txBody>
      </p:sp>
      <p:graphicFrame>
        <p:nvGraphicFramePr>
          <p:cNvPr id="624" name="Google Shape;624;p57"/>
          <p:cNvGraphicFramePr/>
          <p:nvPr/>
        </p:nvGraphicFramePr>
        <p:xfrm>
          <a:off x="1440067" y="1696968"/>
          <a:ext cx="10058367" cy="443011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1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1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1921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Gain Values</a:t>
                      </a:r>
                      <a:endParaRPr sz="1900" u="none" strike="noStrike" cap="non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Rise time</a:t>
                      </a:r>
                      <a:endParaRPr sz="1900" u="none" strike="noStrike" cap="non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Overshoot</a:t>
                      </a:r>
                      <a:endParaRPr sz="1900" u="none" strike="noStrike" cap="non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Settling time</a:t>
                      </a:r>
                      <a:endParaRPr sz="1900" u="none" strike="noStrike" cap="non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Ess</a:t>
                      </a:r>
                      <a:endParaRPr sz="2400" u="none" strike="noStrike" cap="non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3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Kp  </a:t>
                      </a:r>
                      <a:endParaRPr sz="1900" u="none" strike="noStrike" cap="non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Decrease</a:t>
                      </a:r>
                      <a:endParaRPr sz="1900" u="none" strike="noStrike" cap="non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Increase</a:t>
                      </a:r>
                      <a:endParaRPr sz="1900" u="none" strike="noStrike" cap="non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Small change</a:t>
                      </a:r>
                      <a:endParaRPr sz="1900" u="none" strike="noStrike" cap="non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Decrease</a:t>
                      </a:r>
                      <a:endParaRPr sz="1900" u="none" strike="noStrike" cap="non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82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Ki</a:t>
                      </a:r>
                      <a:endParaRPr sz="1900" u="none" strike="noStrike" cap="non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Decrease</a:t>
                      </a:r>
                      <a:endParaRPr sz="1900" u="none" strike="noStrike" cap="non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Increase</a:t>
                      </a:r>
                      <a:endParaRPr sz="1900" u="none" strike="noStrike" cap="non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Increase</a:t>
                      </a:r>
                      <a:endParaRPr sz="1900" u="none" strike="noStrike" cap="non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Decrease</a:t>
                      </a:r>
                      <a:endParaRPr sz="1900" u="none" strike="noStrike" cap="non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63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Kd</a:t>
                      </a:r>
                      <a:endParaRPr sz="2400" u="none" strike="noStrike" cap="non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Small Change</a:t>
                      </a:r>
                      <a:endParaRPr sz="1900" u="none" strike="noStrike" cap="non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Decrease</a:t>
                      </a:r>
                      <a:endParaRPr sz="1900" u="none" strike="noStrike" cap="non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Decrease</a:t>
                      </a:r>
                      <a:endParaRPr sz="1900" u="none" strike="noStrike" cap="non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 change</a:t>
                      </a:r>
                      <a:endParaRPr sz="1900" u="none" strike="noStrike" cap="non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5" name="Google Shape;625;p57"/>
          <p:cNvSpPr/>
          <p:nvPr/>
        </p:nvSpPr>
        <p:spPr>
          <a:xfrm>
            <a:off x="2054407" y="3001400"/>
            <a:ext cx="228400" cy="427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57"/>
          <p:cNvSpPr/>
          <p:nvPr/>
        </p:nvSpPr>
        <p:spPr>
          <a:xfrm>
            <a:off x="2054407" y="4031133"/>
            <a:ext cx="228400" cy="427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57"/>
          <p:cNvSpPr/>
          <p:nvPr/>
        </p:nvSpPr>
        <p:spPr>
          <a:xfrm>
            <a:off x="2054407" y="5129700"/>
            <a:ext cx="228400" cy="427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8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PID auto tuning with Twiddle algorithm</a:t>
            </a:r>
            <a:endParaRPr/>
          </a:p>
        </p:txBody>
      </p:sp>
      <p:sp>
        <p:nvSpPr>
          <p:cNvPr id="633" name="Google Shape;633;p58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Twiddle is an optimization algorithm that tries to find a good choice of parameters p for an algorithm A that return an error</a:t>
            </a:r>
            <a:endParaRPr/>
          </a:p>
          <a:p>
            <a:r>
              <a:rPr lang="en"/>
              <a:t>Use trial and error to determine parameter vector P and initialize twiddle algorithm</a:t>
            </a:r>
            <a:endParaRPr/>
          </a:p>
          <a:p>
            <a:r>
              <a:rPr lang="en"/>
              <a:t>Follow the iterative process to make small value change either positive and negative &amp; If there is improvement the change is kept until the error is below the threshold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634" name="Google Shape;634;p58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Autonomous vehicle motivation</a:t>
            </a:r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70868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The first major motivation started from the 2004 DARPA challenge won by Stanford.</a:t>
            </a:r>
            <a:endParaRPr dirty="0"/>
          </a:p>
          <a:p>
            <a:r>
              <a:rPr lang="en" dirty="0"/>
              <a:t>Autonomous cars is set to add $2 trillion to US GDP through rideshare businesses and auto sales.</a:t>
            </a:r>
            <a:endParaRPr dirty="0"/>
          </a:p>
          <a:p>
            <a:pPr marL="0" indent="0"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89" name="Google Shape;89;p5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91" name="Google Shape;9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1201" y="3838593"/>
            <a:ext cx="34925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5684939-86A1-4605-9C90-BCE1A1557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199" y="1442699"/>
            <a:ext cx="3492500" cy="233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9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/>
              <a:t>PID auto tuning with Twiddle algorithm</a:t>
            </a:r>
            <a:endParaRPr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endParaRPr/>
          </a:p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endParaRPr/>
          </a:p>
        </p:txBody>
      </p:sp>
      <p:sp>
        <p:nvSpPr>
          <p:cNvPr id="640" name="Google Shape;640;p59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800"/>
            </a:pPr>
            <a:fld id="{00000000-1234-1234-1234-123412341234}" type="slidenum">
              <a:rPr lang="en"/>
              <a:pPr>
                <a:buSzPts val="1800"/>
              </a:pPr>
              <a:t>60</a:t>
            </a:fld>
            <a:endParaRPr/>
          </a:p>
        </p:txBody>
      </p:sp>
      <p:pic>
        <p:nvPicPr>
          <p:cNvPr id="641" name="Google Shape;641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5133" y="1458900"/>
            <a:ext cx="4626400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9"/>
          <p:cNvSpPr txBox="1"/>
          <p:nvPr/>
        </p:nvSpPr>
        <p:spPr>
          <a:xfrm>
            <a:off x="7856600" y="5673967"/>
            <a:ext cx="3344800" cy="6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be recreated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0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Summary</a:t>
            </a:r>
            <a:endParaRPr/>
          </a:p>
          <a:p>
            <a:endParaRPr/>
          </a:p>
        </p:txBody>
      </p:sp>
      <p:sp>
        <p:nvSpPr>
          <p:cNvPr id="648" name="Google Shape;648;p60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61</a:t>
            </a:fld>
            <a:endParaRPr/>
          </a:p>
        </p:txBody>
      </p:sp>
      <p:sp>
        <p:nvSpPr>
          <p:cNvPr id="649" name="Google Shape;649;p60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This week, we learned 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About the controls of autonomous vehicles 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How the system the system is modelled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The control system of autonomous vehicle 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How a system type is analyzed 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How disturbances from the surroundings are tackled 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Relevance of PID controllers 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1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Image Credits</a:t>
            </a:r>
            <a:endParaRPr/>
          </a:p>
        </p:txBody>
      </p:sp>
      <p:sp>
        <p:nvSpPr>
          <p:cNvPr id="655" name="Google Shape;655;p61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31789">
              <a:lnSpc>
                <a:spcPct val="100000"/>
              </a:lnSpc>
              <a:buSzPts val="1500"/>
              <a:buAutoNum type="arabicPeriod"/>
            </a:pPr>
            <a:r>
              <a:rPr lang="en" sz="2000"/>
              <a:t>Ian Maddox, CC BY-SA 4.0 &lt;https://creativecommons.org/licenses/by-sa/4.0&gt;, via Wikimedia Commons </a:t>
            </a:r>
            <a:endParaRPr sz="2000"/>
          </a:p>
          <a:p>
            <a:pPr indent="-431789">
              <a:lnSpc>
                <a:spcPct val="100000"/>
              </a:lnSpc>
              <a:buSzPts val="1500"/>
              <a:buAutoNum type="arabicPeriod"/>
            </a:pPr>
            <a:r>
              <a:rPr lang="en" sz="2000"/>
              <a:t>Yapparina, CC0, via Wikimedia Commons</a:t>
            </a:r>
            <a:endParaRPr sz="2000"/>
          </a:p>
          <a:p>
            <a:pPr indent="-431789">
              <a:lnSpc>
                <a:spcPct val="100000"/>
              </a:lnSpc>
              <a:buSzPts val="1500"/>
              <a:buAutoNum type="arabicPeriod"/>
            </a:pPr>
            <a:r>
              <a:rPr lang="en" sz="2000"/>
              <a:t>No machine-readable author provided. Ilmari Karonen assumed (based on copyright claims)., Public domain, via Wikimedia Commons </a:t>
            </a:r>
            <a:endParaRPr sz="2000"/>
          </a:p>
          <a:p>
            <a:pPr indent="-431789">
              <a:lnSpc>
                <a:spcPct val="100000"/>
              </a:lnSpc>
              <a:buSzPts val="1500"/>
              <a:buAutoNum type="arabicPeriod"/>
            </a:pPr>
            <a:r>
              <a:rPr lang="en" sz="2000"/>
              <a:t>Olivier Cleynen and Werneuchen, CC0, via Wikimedia Commons </a:t>
            </a:r>
            <a:endParaRPr sz="2000"/>
          </a:p>
          <a:p>
            <a:pPr indent="-431789">
              <a:lnSpc>
                <a:spcPct val="100000"/>
              </a:lnSpc>
              <a:buSzPts val="1500"/>
              <a:buAutoNum type="arabicPeriod"/>
            </a:pPr>
            <a:r>
              <a:rPr lang="en" sz="2000"/>
              <a:t>NASA/Joel Kowsky, Public domain, via Wikimedia Commons</a:t>
            </a:r>
            <a:endParaRPr sz="2000"/>
          </a:p>
          <a:p>
            <a:pPr indent="-431789">
              <a:lnSpc>
                <a:spcPct val="100000"/>
              </a:lnSpc>
              <a:buSzPts val="1500"/>
              <a:buAutoNum type="arabicPeriod"/>
            </a:pPr>
            <a:r>
              <a:rPr lang="en" sz="2000"/>
              <a:t>Pasimi, CC BY-SA 4.0 &lt;https://creativecommons.org/licenses/by-sa/4.0&gt;, via Wikimedia Commons </a:t>
            </a:r>
            <a:endParaRPr sz="2000"/>
          </a:p>
          <a:p>
            <a:pPr indent="-431789">
              <a:lnSpc>
                <a:spcPct val="100000"/>
              </a:lnSpc>
              <a:buSzPts val="1500"/>
              <a:buAutoNum type="arabicPeriod"/>
            </a:pPr>
            <a:r>
              <a:rPr lang="en" sz="2000"/>
              <a:t>Inductiveload, Public domain, via Wikimedia Commons</a:t>
            </a:r>
            <a:endParaRPr sz="2000"/>
          </a:p>
          <a:p>
            <a:pPr indent="-431789">
              <a:lnSpc>
                <a:spcPct val="100000"/>
              </a:lnSpc>
              <a:buSzPts val="1500"/>
              <a:buAutoNum type="arabicPeriod"/>
            </a:pPr>
            <a:r>
              <a:rPr lang="en" sz="2000"/>
              <a:t>Magnus Bäck, Public domain, via Wikimedia Commons</a:t>
            </a:r>
            <a:endParaRPr sz="2000"/>
          </a:p>
          <a:p>
            <a:pPr indent="-431789">
              <a:lnSpc>
                <a:spcPct val="100000"/>
              </a:lnSpc>
              <a:buSzPts val="1500"/>
              <a:buAutoNum type="arabicPeriod"/>
            </a:pPr>
            <a:r>
              <a:rPr lang="en" sz="2000"/>
              <a:t>Eirik Refsdal from Trondheim, NORWAY, CC BY 2.0 &lt;https://creativecommons.org/licenses/by/2.0&gt;, via Wikimedia Commons </a:t>
            </a:r>
            <a:endParaRPr sz="2000"/>
          </a:p>
          <a:p>
            <a:pPr indent="-431789">
              <a:lnSpc>
                <a:spcPct val="100000"/>
              </a:lnSpc>
              <a:buSzPts val="1500"/>
              <a:buAutoNum type="arabicPeriod"/>
            </a:pPr>
            <a:r>
              <a:rPr lang="en" sz="2000"/>
              <a:t>Phasmatisnox, CC BY 3.0 &lt;https://creativecommons.org/licenses/by/3.0&gt;, via Wikimedia Commons </a:t>
            </a:r>
            <a:endParaRPr sz="2000"/>
          </a:p>
        </p:txBody>
      </p:sp>
      <p:sp>
        <p:nvSpPr>
          <p:cNvPr id="656" name="Google Shape;656;p61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2"/>
          <p:cNvSpPr txBox="1">
            <a:spLocks noGrp="1"/>
          </p:cNvSpPr>
          <p:nvPr>
            <p:ph type="title"/>
          </p:nvPr>
        </p:nvSpPr>
        <p:spPr>
          <a:xfrm>
            <a:off x="0" y="2598267"/>
            <a:ext cx="12192000" cy="280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THANK YOU</a:t>
            </a:r>
            <a:endParaRPr/>
          </a:p>
        </p:txBody>
      </p:sp>
      <p:sp>
        <p:nvSpPr>
          <p:cNvPr id="662" name="Google Shape;662;p62"/>
          <p:cNvSpPr txBox="1">
            <a:spLocks noGrp="1"/>
          </p:cNvSpPr>
          <p:nvPr>
            <p:ph type="sldNum" idx="12"/>
          </p:nvPr>
        </p:nvSpPr>
        <p:spPr>
          <a:xfrm>
            <a:off x="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63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Autonomous vehicle motivation</a:t>
            </a:r>
            <a:endParaRPr/>
          </a:p>
        </p:txBody>
      </p:sp>
      <p:sp>
        <p:nvSpPr>
          <p:cNvPr id="97" name="Google Shape;97;p6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Major OEMS such as Tesla, Ford, Volkswagen will have autonomous vehicles on  production by 2022.</a:t>
            </a:r>
            <a:endParaRPr dirty="0"/>
          </a:p>
          <a:p>
            <a:r>
              <a:rPr lang="en" dirty="0"/>
              <a:t>Autonomous ride sharing will solve urban mobility issues while reducing the number of accidents per year.</a:t>
            </a:r>
            <a:endParaRPr dirty="0"/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98" name="Google Shape;98;p6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99" name="Google Shape;9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7457" y="4015024"/>
            <a:ext cx="4717235" cy="2318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E04FB10-8115-4F51-B696-250A5E228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5"/>
          <a:stretch/>
        </p:blipFill>
        <p:spPr bwMode="auto">
          <a:xfrm>
            <a:off x="1583705" y="3990453"/>
            <a:ext cx="5120255" cy="260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What makes an Autonomous vehicle?</a:t>
            </a:r>
            <a:endParaRPr/>
          </a:p>
          <a:p>
            <a:pPr>
              <a:buClr>
                <a:schemeClr val="dk1"/>
              </a:buClr>
              <a:buSzPts val="1100"/>
            </a:pPr>
            <a:endParaRPr/>
          </a:p>
          <a:p>
            <a:endParaRPr/>
          </a:p>
        </p:txBody>
      </p:sp>
      <p:sp>
        <p:nvSpPr>
          <p:cNvPr id="105" name="Google Shape;105;p7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0800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dirty="0"/>
              <a:t>An autonomous car is capable of sensing its environment and operating without human involvement.</a:t>
            </a:r>
            <a:endParaRPr dirty="0"/>
          </a:p>
          <a:p>
            <a:pPr>
              <a:lnSpc>
                <a:spcPct val="90000"/>
              </a:lnSpc>
            </a:pPr>
            <a:r>
              <a:rPr lang="en" dirty="0"/>
              <a:t>Autonomous Vehicle Software stack:</a:t>
            </a:r>
            <a:endParaRPr dirty="0"/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" dirty="0"/>
              <a:t>Hardware</a:t>
            </a:r>
            <a:endParaRPr dirty="0"/>
          </a:p>
          <a:p>
            <a:pPr lvl="2" indent="-431789">
              <a:lnSpc>
                <a:spcPct val="90000"/>
              </a:lnSpc>
              <a:spcBef>
                <a:spcPts val="0"/>
              </a:spcBef>
              <a:buSzPts val="1500"/>
            </a:pPr>
            <a:r>
              <a:rPr lang="en" dirty="0"/>
              <a:t>Sensors</a:t>
            </a:r>
            <a:endParaRPr dirty="0"/>
          </a:p>
          <a:p>
            <a:pPr lvl="2" indent="-431789">
              <a:lnSpc>
                <a:spcPct val="90000"/>
              </a:lnSpc>
              <a:spcBef>
                <a:spcPts val="0"/>
              </a:spcBef>
              <a:buSzPts val="1500"/>
            </a:pPr>
            <a:r>
              <a:rPr lang="en" dirty="0"/>
              <a:t>Computing processors</a:t>
            </a:r>
            <a:endParaRPr dirty="0"/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" dirty="0"/>
              <a:t>Perception</a:t>
            </a:r>
            <a:endParaRPr dirty="0"/>
          </a:p>
          <a:p>
            <a:pPr lvl="2" indent="-431789">
              <a:lnSpc>
                <a:spcPct val="90000"/>
              </a:lnSpc>
              <a:spcBef>
                <a:spcPts val="0"/>
              </a:spcBef>
              <a:buSzPts val="1500"/>
            </a:pPr>
            <a:r>
              <a:rPr lang="en" dirty="0"/>
              <a:t>Sensor processing</a:t>
            </a:r>
            <a:endParaRPr dirty="0"/>
          </a:p>
          <a:p>
            <a:pPr lvl="2" indent="-431789">
              <a:lnSpc>
                <a:spcPct val="90000"/>
              </a:lnSpc>
              <a:spcBef>
                <a:spcPts val="0"/>
              </a:spcBef>
              <a:buSzPts val="1500"/>
            </a:pPr>
            <a:r>
              <a:rPr lang="en" dirty="0"/>
              <a:t>Sensor fusion</a:t>
            </a:r>
            <a:endParaRPr dirty="0"/>
          </a:p>
          <a:p>
            <a:pPr lvl="2" indent="-431789">
              <a:lnSpc>
                <a:spcPct val="90000"/>
              </a:lnSpc>
              <a:spcBef>
                <a:spcPts val="0"/>
              </a:spcBef>
              <a:buSzPts val="1500"/>
            </a:pPr>
            <a:r>
              <a:rPr lang="en" dirty="0"/>
              <a:t>localization </a:t>
            </a:r>
            <a:endParaRPr dirty="0"/>
          </a:p>
          <a:p>
            <a:pPr lvl="2" indent="-431789">
              <a:lnSpc>
                <a:spcPct val="90000"/>
              </a:lnSpc>
              <a:spcBef>
                <a:spcPts val="0"/>
              </a:spcBef>
              <a:buSzPts val="1500"/>
            </a:pPr>
            <a:r>
              <a:rPr lang="en" dirty="0"/>
              <a:t>Mapping</a:t>
            </a:r>
            <a:endParaRPr dirty="0"/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" dirty="0"/>
              <a:t>Action </a:t>
            </a:r>
            <a:endParaRPr dirty="0"/>
          </a:p>
          <a:p>
            <a:pPr lvl="2" indent="-431789">
              <a:lnSpc>
                <a:spcPct val="90000"/>
              </a:lnSpc>
              <a:spcBef>
                <a:spcPts val="0"/>
              </a:spcBef>
              <a:buSzPts val="1500"/>
            </a:pPr>
            <a:r>
              <a:rPr lang="en" dirty="0"/>
              <a:t>Vehicle controls</a:t>
            </a:r>
            <a:endParaRPr dirty="0"/>
          </a:p>
          <a:p>
            <a:pPr lvl="2" indent="-431789">
              <a:lnSpc>
                <a:spcPct val="90000"/>
              </a:lnSpc>
              <a:spcBef>
                <a:spcPts val="0"/>
              </a:spcBef>
              <a:buSzPts val="1500"/>
            </a:pPr>
            <a:r>
              <a:rPr lang="en" dirty="0"/>
              <a:t>Local Path planning </a:t>
            </a:r>
            <a:endParaRPr dirty="0"/>
          </a:p>
          <a:p>
            <a:pPr lvl="2" indent="-431789">
              <a:lnSpc>
                <a:spcPct val="90000"/>
              </a:lnSpc>
              <a:spcBef>
                <a:spcPts val="0"/>
              </a:spcBef>
              <a:buSzPts val="1500"/>
            </a:pPr>
            <a:r>
              <a:rPr lang="en" dirty="0"/>
              <a:t>Behavioral Decisions</a:t>
            </a:r>
            <a:endParaRPr dirty="0"/>
          </a:p>
          <a:p>
            <a:pPr marL="0" indent="0"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106" name="Google Shape;106;p7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107" name="Google Shape;10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497" y="3012273"/>
            <a:ext cx="5894895" cy="3320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/>
              <a:t>About the Course </a:t>
            </a:r>
            <a:endParaRPr b="1"/>
          </a:p>
        </p:txBody>
      </p:sp>
      <p:sp>
        <p:nvSpPr>
          <p:cNvPr id="114" name="Google Shape;114;p8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2145</Words>
  <Application>Microsoft Office PowerPoint</Application>
  <PresentationFormat>Widescreen</PresentationFormat>
  <Paragraphs>419</Paragraphs>
  <Slides>63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Calibri Light</vt:lpstr>
      <vt:lpstr>Garamond</vt:lpstr>
      <vt:lpstr>Gill Sans</vt:lpstr>
      <vt:lpstr>Helvetica Neue</vt:lpstr>
      <vt:lpstr>Office Theme</vt:lpstr>
      <vt:lpstr>PowerPoint Presentation</vt:lpstr>
      <vt:lpstr>Autonomous Vehicle Controls</vt:lpstr>
      <vt:lpstr>Table of Contents for the week</vt:lpstr>
      <vt:lpstr>Learning objectives </vt:lpstr>
      <vt:lpstr>Autonomous Vehicle</vt:lpstr>
      <vt:lpstr>Autonomous vehicle motivation</vt:lpstr>
      <vt:lpstr>Autonomous vehicle motivation</vt:lpstr>
      <vt:lpstr>What makes an Autonomous vehicle?  </vt:lpstr>
      <vt:lpstr>About the Course </vt:lpstr>
      <vt:lpstr>Course overview – What?  </vt:lpstr>
      <vt:lpstr>Course overview – How?  </vt:lpstr>
      <vt:lpstr>Course overview – why?  </vt:lpstr>
      <vt:lpstr>Prerequisite for this course </vt:lpstr>
      <vt:lpstr>Prerequisite for this course </vt:lpstr>
      <vt:lpstr>  Automotive control systems </vt:lpstr>
      <vt:lpstr>Powertrain Controls </vt:lpstr>
      <vt:lpstr>Vehicle Controls</vt:lpstr>
      <vt:lpstr>Body Control  </vt:lpstr>
      <vt:lpstr>System Modelling</vt:lpstr>
      <vt:lpstr>System modeling basics</vt:lpstr>
      <vt:lpstr>System modeling example</vt:lpstr>
      <vt:lpstr>Control System </vt:lpstr>
      <vt:lpstr>Control systems basics</vt:lpstr>
      <vt:lpstr>Laplace domain</vt:lpstr>
      <vt:lpstr>Laplace domain table</vt:lpstr>
      <vt:lpstr>S domain example in Simulink</vt:lpstr>
      <vt:lpstr>Classical control analysis</vt:lpstr>
      <vt:lpstr>Stability  </vt:lpstr>
      <vt:lpstr>Example in MATLAB</vt:lpstr>
      <vt:lpstr>Root locus conclusion after demo</vt:lpstr>
      <vt:lpstr>Transient Performance </vt:lpstr>
      <vt:lpstr>Transient performance </vt:lpstr>
      <vt:lpstr>Transient performance specifications</vt:lpstr>
      <vt:lpstr>Formulas for transient response specifications</vt:lpstr>
      <vt:lpstr>Transient performance : First order pole system</vt:lpstr>
      <vt:lpstr>First order practical example</vt:lpstr>
      <vt:lpstr>First order Continued  </vt:lpstr>
      <vt:lpstr>Transient performance : Second order pole system</vt:lpstr>
      <vt:lpstr>Second order example in MATLAB</vt:lpstr>
      <vt:lpstr>System Types </vt:lpstr>
      <vt:lpstr>Steady state error</vt:lpstr>
      <vt:lpstr>System Type  </vt:lpstr>
      <vt:lpstr>How to analyze system type  </vt:lpstr>
      <vt:lpstr>System type summary</vt:lpstr>
      <vt:lpstr> Disturbance rejection and tracking  </vt:lpstr>
      <vt:lpstr>Disturbance rejection and tracking</vt:lpstr>
      <vt:lpstr>Disturbance rejection and tracking analysis with step inputs (hand calculation)</vt:lpstr>
      <vt:lpstr>Disturbance rejection and tracking analysis with step input </vt:lpstr>
      <vt:lpstr>Other common controls concepts to consider  </vt:lpstr>
      <vt:lpstr>PID Controller </vt:lpstr>
      <vt:lpstr>PID Controller</vt:lpstr>
      <vt:lpstr>PID Controllers</vt:lpstr>
      <vt:lpstr>Building a PID system in Simulink  </vt:lpstr>
      <vt:lpstr>PID controllers summarized</vt:lpstr>
      <vt:lpstr>PID controllers summarized</vt:lpstr>
      <vt:lpstr>PID controllers summarized  </vt:lpstr>
      <vt:lpstr>PID controllers summarized  </vt:lpstr>
      <vt:lpstr>Rule of thumb with PIDs</vt:lpstr>
      <vt:lpstr>PID auto tuning with Twiddle algorithm</vt:lpstr>
      <vt:lpstr>PID auto tuning with Twiddle algorithm  </vt:lpstr>
      <vt:lpstr>Summary </vt:lpstr>
      <vt:lpstr>Image Credits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Animesh Sarkar</dc:creator>
  <cp:lastModifiedBy>Animesh Sarkar</cp:lastModifiedBy>
  <cp:revision>1</cp:revision>
  <dcterms:created xsi:type="dcterms:W3CDTF">2022-03-11T09:43:07Z</dcterms:created>
  <dcterms:modified xsi:type="dcterms:W3CDTF">2022-03-11T09:43:47Z</dcterms:modified>
</cp:coreProperties>
</file>